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86" r:id="rId2"/>
    <p:sldId id="309" r:id="rId3"/>
    <p:sldId id="259" r:id="rId4"/>
    <p:sldId id="257" r:id="rId5"/>
    <p:sldId id="284" r:id="rId6"/>
    <p:sldId id="260" r:id="rId7"/>
    <p:sldId id="281" r:id="rId8"/>
    <p:sldId id="289" r:id="rId9"/>
    <p:sldId id="282" r:id="rId10"/>
    <p:sldId id="283" r:id="rId11"/>
    <p:sldId id="290" r:id="rId12"/>
    <p:sldId id="285" r:id="rId13"/>
    <p:sldId id="261" r:id="rId14"/>
    <p:sldId id="293" r:id="rId15"/>
    <p:sldId id="262" r:id="rId16"/>
    <p:sldId id="268" r:id="rId17"/>
    <p:sldId id="264" r:id="rId18"/>
    <p:sldId id="269" r:id="rId19"/>
    <p:sldId id="265" r:id="rId20"/>
    <p:sldId id="270" r:id="rId21"/>
    <p:sldId id="271" r:id="rId22"/>
    <p:sldId id="275" r:id="rId23"/>
    <p:sldId id="277" r:id="rId24"/>
    <p:sldId id="276" r:id="rId25"/>
    <p:sldId id="278" r:id="rId26"/>
    <p:sldId id="295" r:id="rId27"/>
    <p:sldId id="296" r:id="rId28"/>
    <p:sldId id="279" r:id="rId29"/>
    <p:sldId id="294" r:id="rId30"/>
    <p:sldId id="280" r:id="rId31"/>
    <p:sldId id="298" r:id="rId32"/>
    <p:sldId id="299" r:id="rId33"/>
    <p:sldId id="300" r:id="rId34"/>
    <p:sldId id="301" r:id="rId35"/>
    <p:sldId id="302" r:id="rId36"/>
    <p:sldId id="304" r:id="rId37"/>
    <p:sldId id="305" r:id="rId38"/>
    <p:sldId id="303" r:id="rId39"/>
    <p:sldId id="307" r:id="rId40"/>
    <p:sldId id="306" r:id="rId41"/>
    <p:sldId id="297" r:id="rId42"/>
    <p:sldId id="291" r:id="rId43"/>
    <p:sldId id="30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669"/>
    <a:srgbClr val="BE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9"/>
    <p:restoredTop sz="75137"/>
  </p:normalViewPr>
  <p:slideViewPr>
    <p:cSldViewPr snapToGrid="0" snapToObjects="1">
      <p:cViewPr>
        <p:scale>
          <a:sx n="48" d="100"/>
          <a:sy n="48" d="100"/>
        </p:scale>
        <p:origin x="1960" y="72"/>
      </p:cViewPr>
      <p:guideLst/>
    </p:cSldViewPr>
  </p:slideViewPr>
  <p:notesTextViewPr>
    <p:cViewPr>
      <p:scale>
        <a:sx n="95" d="100"/>
        <a:sy n="95" d="100"/>
      </p:scale>
      <p:origin x="0" y="-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39E47-FDDA-474F-963E-708BB24896DD}" type="datetimeFigureOut">
              <a:rPr lang="en-US" smtClean="0"/>
              <a:t>7/15/20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490A3-27EA-BE48-97D1-6EF551A2A35D}" type="slidenum">
              <a:rPr lang="en-US" smtClean="0"/>
              <a:t>‹#›</a:t>
            </a:fld>
            <a:endParaRPr lang="en-US"/>
          </a:p>
        </p:txBody>
      </p:sp>
    </p:spTree>
    <p:extLst>
      <p:ext uri="{BB962C8B-B14F-4D97-AF65-F5344CB8AC3E}">
        <p14:creationId xmlns:p14="http://schemas.microsoft.com/office/powerpoint/2010/main" val="307447625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6991BE-1404-9E4B-8E46-71D939BEBF12}" type="slidenum">
              <a:rPr lang="en-US" smtClean="0"/>
              <a:t>1</a:t>
            </a:fld>
            <a:endParaRPr lang="en-US"/>
          </a:p>
        </p:txBody>
      </p:sp>
    </p:spTree>
    <p:extLst>
      <p:ext uri="{BB962C8B-B14F-4D97-AF65-F5344CB8AC3E}">
        <p14:creationId xmlns:p14="http://schemas.microsoft.com/office/powerpoint/2010/main" val="3312494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And this doesn’t work from a contextual perspective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From this perspective, there aren’t real parts, or real relations among those parts to be dis-covered,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So our words are always admittedly falling short of naming the whole, because they are always abstracting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From this perspective, every event is equally defined by everything it isn’t AND everything it is; its relational properties are as important for knowing how to name it  (or more, at times) than its absolute properties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The story about the world would have to be as complex as the actual world to correspond and cohere perfectly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10</a:t>
            </a:fld>
            <a:endParaRPr lang="en-US"/>
          </a:p>
        </p:txBody>
      </p:sp>
    </p:spTree>
    <p:extLst>
      <p:ext uri="{BB962C8B-B14F-4D97-AF65-F5344CB8AC3E}">
        <p14:creationId xmlns:p14="http://schemas.microsoft.com/office/powerpoint/2010/main" val="1096262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So, while we don’t abandon coherence or correspondence entirely (we </a:t>
            </a:r>
            <a:r>
              <a:rPr lang="en-US" b="1" dirty="0"/>
              <a:t>couldn’t</a:t>
            </a:r>
            <a:r>
              <a:rPr lang="en-US" dirty="0"/>
              <a:t>), we emphasize effective action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We approach every term, every theory, every story about the world with a sense of the job they should do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Instead of evaluating our stories as mirrors, we evaluate them as </a:t>
            </a:r>
            <a:r>
              <a:rPr lang="en-US" b="1" dirty="0"/>
              <a:t>hammers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Does this term, this theory, this story do the job?</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Is this abstraction that I’m making working</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Instead of assuming that Knowing fosters Doing, we assume that the Knowing is in the Doing, that we Do in order to know</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And – this is a tough perspective </a:t>
            </a:r>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11</a:t>
            </a:fld>
            <a:endParaRPr lang="en-US"/>
          </a:p>
        </p:txBody>
      </p:sp>
    </p:spTree>
    <p:extLst>
      <p:ext uri="{BB962C8B-B14F-4D97-AF65-F5344CB8AC3E}">
        <p14:creationId xmlns:p14="http://schemas.microsoft.com/office/powerpoint/2010/main" val="3923873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tough because (as a lovely colleague insisted recently) we’ve got a </a:t>
            </a:r>
            <a:r>
              <a:rPr lang="en-US" dirty="0" err="1"/>
              <a:t>loooong</a:t>
            </a:r>
            <a:r>
              <a:rPr lang="en-US" dirty="0"/>
              <a:t> learning history of selecting our words, our stories, our ideas, by how they match our observations and how they fit with each other </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It’s tough because (as a lovely colleague insisted recently) we’ve got a </a:t>
            </a:r>
            <a:r>
              <a:rPr lang="en-US" dirty="0" err="1"/>
              <a:t>loooong</a:t>
            </a:r>
            <a:r>
              <a:rPr lang="en-US" dirty="0"/>
              <a:t> cultural history of selecting our words, our stories, our ideas, by how they match our observations and how they fit with each other </a:t>
            </a:r>
          </a:p>
          <a:p>
            <a:endParaRPr lang="en-US" dirty="0"/>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It’s tough because (as the same lovely colleague insisted recently) we’ve got a </a:t>
            </a:r>
            <a:r>
              <a:rPr lang="en-US" dirty="0" err="1"/>
              <a:t>loooong</a:t>
            </a:r>
            <a:r>
              <a:rPr lang="en-US" dirty="0"/>
              <a:t> evolutionary history that supports selecting our words, our stories, our ideas, by how they match our observations and how they fit with each other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In other words, it’s tough because in </a:t>
            </a:r>
            <a:r>
              <a:rPr lang="en-US" b="1" dirty="0"/>
              <a:t>most</a:t>
            </a:r>
            <a:r>
              <a:rPr lang="en-US" dirty="0"/>
              <a:t> spaces, for </a:t>
            </a:r>
            <a:r>
              <a:rPr lang="en-US" b="1" dirty="0"/>
              <a:t>most</a:t>
            </a:r>
            <a:r>
              <a:rPr lang="en-US" dirty="0"/>
              <a:t> jobs we’ve got to do, correspondence and coherence are good enough, and have been good enough for generations upon generations.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So fundamentally changing the way we see and interact with our stories about the world is not ever going to be easy</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Enter middle level terms.</a:t>
            </a:r>
          </a:p>
        </p:txBody>
      </p:sp>
      <p:sp>
        <p:nvSpPr>
          <p:cNvPr id="4" name="Slide Number Placeholder 3"/>
          <p:cNvSpPr>
            <a:spLocks noGrp="1"/>
          </p:cNvSpPr>
          <p:nvPr>
            <p:ph type="sldNum" sz="quarter" idx="5"/>
          </p:nvPr>
        </p:nvSpPr>
        <p:spPr/>
        <p:txBody>
          <a:bodyPr/>
          <a:lstStyle/>
          <a:p>
            <a:fld id="{312490A3-27EA-BE48-97D1-6EF551A2A35D}" type="slidenum">
              <a:rPr lang="en-US" smtClean="0"/>
              <a:t>12</a:t>
            </a:fld>
            <a:endParaRPr lang="en-US"/>
          </a:p>
        </p:txBody>
      </p:sp>
    </p:spTree>
    <p:extLst>
      <p:ext uri="{BB962C8B-B14F-4D97-AF65-F5344CB8AC3E}">
        <p14:creationId xmlns:p14="http://schemas.microsoft.com/office/powerpoint/2010/main" val="2569715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fortunate enough to have had some incredible people leading the development of this particular corner of behavioral science, folks who not only positioned contextualism at the center of the conversation, but who took seriously the challenge to write stories about the world that accomplished their aims </a:t>
            </a:r>
          </a:p>
          <a:p>
            <a:endParaRPr lang="en-US" dirty="0"/>
          </a:p>
          <a:p>
            <a:r>
              <a:rPr lang="en-US" dirty="0"/>
              <a:t>The developers of ACT and founders of CBS, like all folks responsible for huge shifts in psychological treatment, found themselves doing something really special and impactful in the therapy room that was worth sharing.  </a:t>
            </a:r>
          </a:p>
          <a:p>
            <a:r>
              <a:rPr lang="en-US" dirty="0"/>
              <a:t>For a long while, they used the words that got them there, basic terms in behavior analysis that were tried and true in many ways – they corresponded with emerging basic data, and were allowing for analysis of clinically-relevant events in new and exciting ways</a:t>
            </a:r>
          </a:p>
          <a:p>
            <a:r>
              <a:rPr lang="en-US" dirty="0"/>
              <a:t>And these terms had also proven difficult for non-BAs to grapple with, so the challenge was to develop a way of speaking about how to do </a:t>
            </a:r>
            <a:r>
              <a:rPr lang="en-US" dirty="0" err="1"/>
              <a:t>thereapy</a:t>
            </a:r>
            <a:r>
              <a:rPr lang="en-US" dirty="0"/>
              <a:t> that continued to correspond to the observed findings, and cohere with the stories we told about those findings, and that went one step further – that provided the necessary context for research and clinical work in this new field of CBS</a:t>
            </a:r>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13</a:t>
            </a:fld>
            <a:endParaRPr lang="en-US"/>
          </a:p>
        </p:txBody>
      </p:sp>
    </p:spTree>
    <p:extLst>
      <p:ext uri="{BB962C8B-B14F-4D97-AF65-F5344CB8AC3E}">
        <p14:creationId xmlns:p14="http://schemas.microsoft.com/office/powerpoint/2010/main" val="750273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they landed on what have been called middle level terms (terms situated between common, nonscientific ways of speaking for common, nonscientific purposes) in the BA world, and what are more commonly called the 6 component processes of ACT: the psychological flexibility model, or the </a:t>
            </a:r>
            <a:r>
              <a:rPr lang="en-US" dirty="0" err="1"/>
              <a:t>hexaflex</a:t>
            </a:r>
            <a:r>
              <a:rPr lang="en-US" dirty="0"/>
              <a:t>. </a:t>
            </a:r>
          </a:p>
          <a:p>
            <a:r>
              <a:rPr lang="en-US" dirty="0"/>
              <a:t>And in many ways, these terms worked. </a:t>
            </a:r>
          </a:p>
          <a:p>
            <a:r>
              <a:rPr lang="en-US" dirty="0"/>
              <a:t>Broad dissemination 8000 people in ACBS across a number of countries, over 250 (check) RCTs on ACT, recognition of ACT as an EST in a number of systems</a:t>
            </a:r>
          </a:p>
          <a:p>
            <a:endParaRPr lang="en-US" dirty="0"/>
          </a:p>
          <a:p>
            <a:r>
              <a:rPr lang="en-US" dirty="0"/>
              <a:t>But do the mid-level terms work in the room? </a:t>
            </a:r>
          </a:p>
          <a:p>
            <a:r>
              <a:rPr lang="en-US" dirty="0"/>
              <a:t>Does training clinicians using the flexibility model make them good at observing for and intervening on flexibility?</a:t>
            </a:r>
          </a:p>
          <a:p>
            <a:r>
              <a:rPr lang="en-US" dirty="0"/>
              <a:t>Is it the best we can do?</a:t>
            </a:r>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14</a:t>
            </a:fld>
            <a:endParaRPr lang="en-US"/>
          </a:p>
        </p:txBody>
      </p:sp>
    </p:spTree>
    <p:extLst>
      <p:ext uri="{BB962C8B-B14F-4D97-AF65-F5344CB8AC3E}">
        <p14:creationId xmlns:p14="http://schemas.microsoft.com/office/powerpoint/2010/main" val="95099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fear that the answer is no. </a:t>
            </a:r>
          </a:p>
          <a:p>
            <a:endParaRPr lang="en-US" dirty="0"/>
          </a:p>
          <a:p>
            <a:r>
              <a:rPr lang="en-US" dirty="0"/>
              <a:t>Problems with midlevel terms = by necessarily collapsing distinctions we see in the basic scientific findings on which they are based, they often pull for personological accounts</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Problem with personological accounts = lack </a:t>
            </a:r>
            <a:r>
              <a:rPr lang="en-US" sz="900" kern="1200" dirty="0">
                <a:solidFill>
                  <a:schemeClr val="tx1"/>
                </a:solidFill>
                <a:effectLst/>
                <a:latin typeface="+mn-lt"/>
                <a:ea typeface="+mn-ea"/>
                <a:cs typeface="+mn-cs"/>
              </a:rPr>
              <a:t>sensitivity, responsiveness, and creativity with process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They pull for us to play the correspondence game </a:t>
            </a:r>
            <a:endParaRPr lang="en-US" dirty="0"/>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15</a:t>
            </a:fld>
            <a:endParaRPr lang="en-US"/>
          </a:p>
        </p:txBody>
      </p:sp>
    </p:spTree>
    <p:extLst>
      <p:ext uri="{BB962C8B-B14F-4D97-AF65-F5344CB8AC3E}">
        <p14:creationId xmlns:p14="http://schemas.microsoft.com/office/powerpoint/2010/main" val="3534196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together Ikea furniture</a:t>
            </a:r>
          </a:p>
        </p:txBody>
      </p:sp>
      <p:sp>
        <p:nvSpPr>
          <p:cNvPr id="4" name="Slide Number Placeholder 3"/>
          <p:cNvSpPr>
            <a:spLocks noGrp="1"/>
          </p:cNvSpPr>
          <p:nvPr>
            <p:ph type="sldNum" sz="quarter" idx="5"/>
          </p:nvPr>
        </p:nvSpPr>
        <p:spPr/>
        <p:txBody>
          <a:bodyPr/>
          <a:lstStyle/>
          <a:p>
            <a:fld id="{312490A3-27EA-BE48-97D1-6EF551A2A35D}" type="slidenum">
              <a:rPr lang="en-US" smtClean="0"/>
              <a:t>16</a:t>
            </a:fld>
            <a:endParaRPr lang="en-US"/>
          </a:p>
        </p:txBody>
      </p:sp>
    </p:spTree>
    <p:extLst>
      <p:ext uri="{BB962C8B-B14F-4D97-AF65-F5344CB8AC3E}">
        <p14:creationId xmlns:p14="http://schemas.microsoft.com/office/powerpoint/2010/main" val="2515302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Correspondence game</a:t>
            </a:r>
          </a:p>
        </p:txBody>
      </p:sp>
      <p:sp>
        <p:nvSpPr>
          <p:cNvPr id="4" name="Slide Number Placeholder 3"/>
          <p:cNvSpPr>
            <a:spLocks noGrp="1"/>
          </p:cNvSpPr>
          <p:nvPr>
            <p:ph type="sldNum" sz="quarter" idx="5"/>
          </p:nvPr>
        </p:nvSpPr>
        <p:spPr/>
        <p:txBody>
          <a:bodyPr/>
          <a:lstStyle/>
          <a:p>
            <a:fld id="{312490A3-27EA-BE48-97D1-6EF551A2A35D}" type="slidenum">
              <a:rPr lang="en-US" smtClean="0"/>
              <a:t>17</a:t>
            </a:fld>
            <a:endParaRPr lang="en-US"/>
          </a:p>
        </p:txBody>
      </p:sp>
    </p:spTree>
    <p:extLst>
      <p:ext uri="{BB962C8B-B14F-4D97-AF65-F5344CB8AC3E}">
        <p14:creationId xmlns:p14="http://schemas.microsoft.com/office/powerpoint/2010/main" val="1962148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pottery</a:t>
            </a:r>
          </a:p>
        </p:txBody>
      </p:sp>
      <p:sp>
        <p:nvSpPr>
          <p:cNvPr id="4" name="Slide Number Placeholder 3"/>
          <p:cNvSpPr>
            <a:spLocks noGrp="1"/>
          </p:cNvSpPr>
          <p:nvPr>
            <p:ph type="sldNum" sz="quarter" idx="5"/>
          </p:nvPr>
        </p:nvSpPr>
        <p:spPr/>
        <p:txBody>
          <a:bodyPr/>
          <a:lstStyle/>
          <a:p>
            <a:fld id="{312490A3-27EA-BE48-97D1-6EF551A2A35D}" type="slidenum">
              <a:rPr lang="en-US" smtClean="0"/>
              <a:t>18</a:t>
            </a:fld>
            <a:endParaRPr lang="en-US"/>
          </a:p>
        </p:txBody>
      </p:sp>
    </p:spTree>
    <p:extLst>
      <p:ext uri="{BB962C8B-B14F-4D97-AF65-F5344CB8AC3E}">
        <p14:creationId xmlns:p14="http://schemas.microsoft.com/office/powerpoint/2010/main" val="3086388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 game</a:t>
            </a:r>
          </a:p>
        </p:txBody>
      </p:sp>
      <p:sp>
        <p:nvSpPr>
          <p:cNvPr id="4" name="Slide Number Placeholder 3"/>
          <p:cNvSpPr>
            <a:spLocks noGrp="1"/>
          </p:cNvSpPr>
          <p:nvPr>
            <p:ph type="sldNum" sz="quarter" idx="5"/>
          </p:nvPr>
        </p:nvSpPr>
        <p:spPr/>
        <p:txBody>
          <a:bodyPr/>
          <a:lstStyle/>
          <a:p>
            <a:fld id="{312490A3-27EA-BE48-97D1-6EF551A2A35D}" type="slidenum">
              <a:rPr lang="en-US" smtClean="0"/>
              <a:t>19</a:t>
            </a:fld>
            <a:endParaRPr lang="en-US"/>
          </a:p>
        </p:txBody>
      </p:sp>
    </p:spTree>
    <p:extLst>
      <p:ext uri="{BB962C8B-B14F-4D97-AF65-F5344CB8AC3E}">
        <p14:creationId xmlns:p14="http://schemas.microsoft.com/office/powerpoint/2010/main" val="60579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6991BE-1404-9E4B-8E46-71D939BEBF12}" type="slidenum">
              <a:rPr lang="en-US" smtClean="0"/>
              <a:t>2</a:t>
            </a:fld>
            <a:endParaRPr lang="en-US"/>
          </a:p>
        </p:txBody>
      </p:sp>
    </p:spTree>
    <p:extLst>
      <p:ext uri="{BB962C8B-B14F-4D97-AF65-F5344CB8AC3E}">
        <p14:creationId xmlns:p14="http://schemas.microsoft.com/office/powerpoint/2010/main" val="4201513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there was a whole approach to </a:t>
            </a:r>
            <a:r>
              <a:rPr lang="en-US" dirty="0" err="1"/>
              <a:t>Beh</a:t>
            </a:r>
            <a:r>
              <a:rPr lang="en-US" dirty="0"/>
              <a:t> sci that was about playing the function game? Enter BA/CBS</a:t>
            </a:r>
          </a:p>
        </p:txBody>
      </p:sp>
      <p:sp>
        <p:nvSpPr>
          <p:cNvPr id="4" name="Slide Number Placeholder 3"/>
          <p:cNvSpPr>
            <a:spLocks noGrp="1"/>
          </p:cNvSpPr>
          <p:nvPr>
            <p:ph type="sldNum" sz="quarter" idx="5"/>
          </p:nvPr>
        </p:nvSpPr>
        <p:spPr/>
        <p:txBody>
          <a:bodyPr/>
          <a:lstStyle/>
          <a:p>
            <a:fld id="{312490A3-27EA-BE48-97D1-6EF551A2A35D}" type="slidenum">
              <a:rPr lang="en-US" smtClean="0"/>
              <a:t>20</a:t>
            </a:fld>
            <a:endParaRPr lang="en-US"/>
          </a:p>
        </p:txBody>
      </p:sp>
    </p:spTree>
    <p:extLst>
      <p:ext uri="{BB962C8B-B14F-4D97-AF65-F5344CB8AC3E}">
        <p14:creationId xmlns:p14="http://schemas.microsoft.com/office/powerpoint/2010/main" val="1746594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I mean by </a:t>
            </a:r>
            <a:r>
              <a:rPr lang="en-US" b="1" dirty="0"/>
              <a:t>behavior</a:t>
            </a:r>
            <a:r>
              <a:rPr lang="en-US" dirty="0"/>
              <a:t>? Everything an organism does. </a:t>
            </a:r>
          </a:p>
          <a:p>
            <a:r>
              <a:rPr lang="en-US" dirty="0"/>
              <a:t>We abstract some behavior we are interested in from an INFINITE number of behaviors</a:t>
            </a:r>
          </a:p>
          <a:p>
            <a:r>
              <a:rPr lang="en-US" dirty="0"/>
              <a:t>One term that I love is the behavioral stream – it’s constantly changing, flowing through time like water, currents flowing…</a:t>
            </a:r>
          </a:p>
          <a:p>
            <a:r>
              <a:rPr lang="en-US" dirty="0"/>
              <a:t>Take a moment to reflect on this. Imagine a person’s dynamic behavioral stream, constantly changing at multiple levels</a:t>
            </a:r>
          </a:p>
          <a:p>
            <a:r>
              <a:rPr lang="en-US" dirty="0"/>
              <a:t>The behaviors we can see, the ones we intuit from what we can see </a:t>
            </a:r>
          </a:p>
          <a:p>
            <a:r>
              <a:rPr lang="en-US" dirty="0"/>
              <a:t>Notice - All the choices we have in selecting what behavior we will abstract out. </a:t>
            </a:r>
          </a:p>
          <a:p>
            <a:r>
              <a:rPr lang="en-US" dirty="0"/>
              <a:t>How we abstract that behavior out by naming it.  (Note that we can evaluate the best term to describe the behavior in terms of how workable it is in allowing for a complete analysis)</a:t>
            </a:r>
          </a:p>
          <a:p>
            <a:endParaRPr lang="en-US" dirty="0"/>
          </a:p>
          <a:p>
            <a:r>
              <a:rPr lang="en-US" dirty="0"/>
              <a:t>Once we’ve got the behavior, we abstract some </a:t>
            </a:r>
            <a:r>
              <a:rPr lang="en-US" b="1" dirty="0"/>
              <a:t>context</a:t>
            </a:r>
            <a:r>
              <a:rPr lang="en-US" dirty="0"/>
              <a:t> that seems to impact that behavior from an INFINITE number of things outside the behavior </a:t>
            </a:r>
          </a:p>
          <a:p>
            <a:r>
              <a:rPr lang="en-US" dirty="0"/>
              <a:t>Context </a:t>
            </a:r>
            <a:r>
              <a:rPr lang="en-US" i="1" dirty="0"/>
              <a:t>could be</a:t>
            </a:r>
            <a:r>
              <a:rPr lang="en-US" i="0" dirty="0"/>
              <a:t> anything outside of the behavioral stream, before or after, that impacts </a:t>
            </a:r>
            <a:r>
              <a:rPr lang="en-US" b="1" i="0" dirty="0"/>
              <a:t>(1) </a:t>
            </a:r>
            <a:r>
              <a:rPr lang="en-US" i="0" dirty="0"/>
              <a:t>the behaviors we observe, and </a:t>
            </a:r>
            <a:r>
              <a:rPr lang="en-US" b="1" i="0" dirty="0"/>
              <a:t>(2) </a:t>
            </a:r>
            <a:r>
              <a:rPr lang="en-US" i="0" dirty="0"/>
              <a:t>the relationships amongst those behaviors</a:t>
            </a:r>
          </a:p>
          <a:p>
            <a:r>
              <a:rPr lang="en-US" i="0" dirty="0"/>
              <a:t>So much could matter, we could end up trying to account for everything</a:t>
            </a:r>
          </a:p>
          <a:p>
            <a:r>
              <a:rPr lang="en-US" i="0" dirty="0"/>
              <a:t>But our philosophy saves us – we focus on what works to change lives </a:t>
            </a:r>
          </a:p>
          <a:p>
            <a:r>
              <a:rPr lang="en-US" i="0" dirty="0"/>
              <a:t>We concern ourselves primarily with contexts we can directly manipulate </a:t>
            </a:r>
          </a:p>
          <a:p>
            <a:endParaRPr lang="en-US" i="0" dirty="0"/>
          </a:p>
          <a:p>
            <a:r>
              <a:rPr lang="en-US" i="0" dirty="0"/>
              <a:t>And once we’ve got a behavior we want to understand and change, and some </a:t>
            </a:r>
            <a:r>
              <a:rPr lang="en-US" i="0" dirty="0" err="1"/>
              <a:t>manipulable</a:t>
            </a:r>
            <a:r>
              <a:rPr lang="en-US" i="0" dirty="0"/>
              <a:t> contexts we are guessing might matter, we play our function game – we change the context to change the behavior </a:t>
            </a:r>
          </a:p>
          <a:p>
            <a:r>
              <a:rPr lang="en-US" i="0" dirty="0"/>
              <a:t>In this way, we establish </a:t>
            </a:r>
            <a:r>
              <a:rPr lang="en-US" b="1" i="0" dirty="0"/>
              <a:t>function</a:t>
            </a:r>
            <a:r>
              <a:rPr lang="en-US" i="0" dirty="0"/>
              <a:t> – the relationships between context and behavior </a:t>
            </a:r>
          </a:p>
          <a:p>
            <a:r>
              <a:rPr lang="en-US" i="0" dirty="0"/>
              <a:t>The function of a context or stimulus = the behavior that occurs in its presence</a:t>
            </a:r>
          </a:p>
          <a:p>
            <a:r>
              <a:rPr lang="en-US" i="0" dirty="0"/>
              <a:t>The function of a behavior or response = the conditions under which that behavior occurs</a:t>
            </a:r>
          </a:p>
        </p:txBody>
      </p:sp>
      <p:sp>
        <p:nvSpPr>
          <p:cNvPr id="4" name="Slide Number Placeholder 3"/>
          <p:cNvSpPr>
            <a:spLocks noGrp="1"/>
          </p:cNvSpPr>
          <p:nvPr>
            <p:ph type="sldNum" sz="quarter" idx="5"/>
          </p:nvPr>
        </p:nvSpPr>
        <p:spPr/>
        <p:txBody>
          <a:bodyPr/>
          <a:lstStyle/>
          <a:p>
            <a:fld id="{312490A3-27EA-BE48-97D1-6EF551A2A35D}" type="slidenum">
              <a:rPr lang="en-US" smtClean="0"/>
              <a:t>21</a:t>
            </a:fld>
            <a:endParaRPr lang="en-US"/>
          </a:p>
        </p:txBody>
      </p:sp>
    </p:spTree>
    <p:extLst>
      <p:ext uri="{BB962C8B-B14F-4D97-AF65-F5344CB8AC3E}">
        <p14:creationId xmlns:p14="http://schemas.microsoft.com/office/powerpoint/2010/main" val="1408354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Implications for therapy = the analysis includes us! We ARE the context for the observations we are making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we’re watching the client behave in this long, dynamic stream, watching their behavior change as the context changes, watching their learning history unfold in the moment, and changing context to create a new learning history – one that is more workable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This is </a:t>
            </a:r>
            <a:r>
              <a:rPr lang="en-US" b="0" i="1" dirty="0"/>
              <a:t>clinical behavior analysis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u="none" dirty="0"/>
              <a:t>Understanding the therapeutic process in terms of context (our interventions), behavior (client’s behavior in the room), and function (how we are impacting the client, how their behavior makes perfect sense based on what we are doing)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u="none" dirty="0"/>
          </a:p>
          <a:p>
            <a:r>
              <a:rPr lang="en-US" dirty="0"/>
              <a:t>Implications = behavior observable, function observable, context observable </a:t>
            </a:r>
          </a:p>
          <a:p>
            <a:r>
              <a:rPr lang="en-US" dirty="0"/>
              <a:t>Job = make pottery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u="none" dirty="0"/>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22</a:t>
            </a:fld>
            <a:endParaRPr lang="en-US"/>
          </a:p>
        </p:txBody>
      </p:sp>
    </p:spTree>
    <p:extLst>
      <p:ext uri="{BB962C8B-B14F-4D97-AF65-F5344CB8AC3E}">
        <p14:creationId xmlns:p14="http://schemas.microsoft.com/office/powerpoint/2010/main" val="3204138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 could be overwhelming – if function is just the relationship between context and behavior, </a:t>
            </a:r>
          </a:p>
          <a:p>
            <a:endParaRPr lang="en-US" dirty="0"/>
          </a:p>
          <a:p>
            <a:r>
              <a:rPr lang="en-US" dirty="0"/>
              <a:t>there are as many potential functions of a context as there are behavior, as many different potential functions of a behavior as there are events occurring </a:t>
            </a:r>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23</a:t>
            </a:fld>
            <a:endParaRPr lang="en-US"/>
          </a:p>
        </p:txBody>
      </p:sp>
    </p:spTree>
    <p:extLst>
      <p:ext uri="{BB962C8B-B14F-4D97-AF65-F5344CB8AC3E}">
        <p14:creationId xmlns:p14="http://schemas.microsoft.com/office/powerpoint/2010/main" val="2399579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Contexts that matter can be split into 2 kinds of functions:</a:t>
            </a:r>
          </a:p>
          <a:p>
            <a:endParaRPr lang="en-US" dirty="0"/>
          </a:p>
          <a:p>
            <a:r>
              <a:rPr lang="en-US" dirty="0"/>
              <a:t>Aversive contexts </a:t>
            </a:r>
            <a:r>
              <a:rPr lang="en-US" dirty="0">
                <a:sym typeface="Wingdings" pitchFamily="2" charset="2"/>
              </a:rPr>
              <a:t> </a:t>
            </a:r>
            <a:r>
              <a:rPr lang="en-US" dirty="0"/>
              <a:t> narrowing of context + running, fighting, hiding  + the private behaviors that go with that </a:t>
            </a:r>
          </a:p>
          <a:p>
            <a:endParaRPr lang="en-US" dirty="0"/>
          </a:p>
          <a:p>
            <a:r>
              <a:rPr lang="en-US" dirty="0"/>
              <a:t>Appetitive contexts </a:t>
            </a:r>
            <a:r>
              <a:rPr lang="en-US" dirty="0">
                <a:sym typeface="Wingdings" pitchFamily="2" charset="2"/>
              </a:rPr>
              <a:t> broadening of context + seeking, engaging, enjoying + the private behaviors that go with that </a:t>
            </a:r>
          </a:p>
          <a:p>
            <a:endParaRPr lang="en-US" dirty="0">
              <a:sym typeface="Wingdings" pitchFamily="2" charset="2"/>
            </a:endParaRPr>
          </a:p>
          <a:p>
            <a:r>
              <a:rPr lang="en-US" dirty="0">
                <a:sym typeface="Wingdings" pitchFamily="2" charset="2"/>
              </a:rPr>
              <a:t>What Skinner meant by </a:t>
            </a:r>
            <a:r>
              <a:rPr lang="en-US" i="1" dirty="0">
                <a:sym typeface="Wingdings" pitchFamily="2" charset="2"/>
              </a:rPr>
              <a:t>Freedom</a:t>
            </a:r>
            <a:endParaRPr lang="en-US" i="1" dirty="0"/>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24</a:t>
            </a:fld>
            <a:endParaRPr lang="en-US"/>
          </a:p>
        </p:txBody>
      </p:sp>
    </p:spTree>
    <p:extLst>
      <p:ext uri="{BB962C8B-B14F-4D97-AF65-F5344CB8AC3E}">
        <p14:creationId xmlns:p14="http://schemas.microsoft.com/office/powerpoint/2010/main" val="2977738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Aversive control – running fighting or hiding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Not just negative reinforcement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25</a:t>
            </a:fld>
            <a:endParaRPr lang="en-US"/>
          </a:p>
        </p:txBody>
      </p:sp>
    </p:spTree>
    <p:extLst>
      <p:ext uri="{BB962C8B-B14F-4D97-AF65-F5344CB8AC3E}">
        <p14:creationId xmlns:p14="http://schemas.microsoft.com/office/powerpoint/2010/main" val="3168006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It comes to dominate, not only that moment, but other moments, as we make up rules about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how things must be (us, the world, other people),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how things must have been (us, the world, other people),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how things must be in the future (us, the world, other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You can imagine this one current in the behavioral stream, that brings new rules to bear each time the world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And we get better and better at running, fighting, and hiding, and better and better at making rules that help with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26</a:t>
            </a:fld>
            <a:endParaRPr lang="en-US"/>
          </a:p>
        </p:txBody>
      </p:sp>
    </p:spTree>
    <p:extLst>
      <p:ext uri="{BB962C8B-B14F-4D97-AF65-F5344CB8AC3E}">
        <p14:creationId xmlns:p14="http://schemas.microsoft.com/office/powerpoint/2010/main" val="2692401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Appetitive control </a:t>
            </a:r>
          </a:p>
          <a:p>
            <a:r>
              <a:rPr lang="en-US" dirty="0"/>
              <a:t>Seeking, exploring engaging </a:t>
            </a:r>
          </a:p>
          <a:p>
            <a:r>
              <a:rPr lang="en-US" dirty="0"/>
              <a:t>Not just positive reinforcement </a:t>
            </a:r>
          </a:p>
        </p:txBody>
      </p:sp>
      <p:sp>
        <p:nvSpPr>
          <p:cNvPr id="4" name="Slide Number Placeholder 3"/>
          <p:cNvSpPr>
            <a:spLocks noGrp="1"/>
          </p:cNvSpPr>
          <p:nvPr>
            <p:ph type="sldNum" sz="quarter" idx="5"/>
          </p:nvPr>
        </p:nvSpPr>
        <p:spPr/>
        <p:txBody>
          <a:bodyPr/>
          <a:lstStyle/>
          <a:p>
            <a:fld id="{312490A3-27EA-BE48-97D1-6EF551A2A35D}" type="slidenum">
              <a:rPr lang="en-US" smtClean="0"/>
              <a:t>27</a:t>
            </a:fld>
            <a:endParaRPr lang="en-US"/>
          </a:p>
        </p:txBody>
      </p:sp>
    </p:spTree>
    <p:extLst>
      <p:ext uri="{BB962C8B-B14F-4D97-AF65-F5344CB8AC3E}">
        <p14:creationId xmlns:p14="http://schemas.microsoft.com/office/powerpoint/2010/main" val="2227142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Implications for therapy = watching whole repertoire in context, watching transitions</a:t>
            </a:r>
          </a:p>
          <a:p>
            <a:r>
              <a:rPr lang="en-US" dirty="0"/>
              <a:t>Creating contexts that evoke bx under aversive control and add to the context in such a way as to build the repertoire</a:t>
            </a:r>
          </a:p>
          <a:p>
            <a:endParaRPr lang="en-US" dirty="0"/>
          </a:p>
          <a:p>
            <a:r>
              <a:rPr lang="en-US" dirty="0"/>
              <a:t>Reinforcing – 3 ways</a:t>
            </a:r>
          </a:p>
        </p:txBody>
      </p:sp>
      <p:sp>
        <p:nvSpPr>
          <p:cNvPr id="4" name="Slide Number Placeholder 3"/>
          <p:cNvSpPr>
            <a:spLocks noGrp="1"/>
          </p:cNvSpPr>
          <p:nvPr>
            <p:ph type="sldNum" sz="quarter" idx="5"/>
          </p:nvPr>
        </p:nvSpPr>
        <p:spPr/>
        <p:txBody>
          <a:bodyPr/>
          <a:lstStyle/>
          <a:p>
            <a:fld id="{312490A3-27EA-BE48-97D1-6EF551A2A35D}" type="slidenum">
              <a:rPr lang="en-US" smtClean="0"/>
              <a:t>28</a:t>
            </a:fld>
            <a:endParaRPr lang="en-US"/>
          </a:p>
        </p:txBody>
      </p:sp>
    </p:spTree>
    <p:extLst>
      <p:ext uri="{BB962C8B-B14F-4D97-AF65-F5344CB8AC3E}">
        <p14:creationId xmlns:p14="http://schemas.microsoft.com/office/powerpoint/2010/main" val="911568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out all the ways we know folks can thrive </a:t>
            </a:r>
          </a:p>
        </p:txBody>
      </p:sp>
      <p:sp>
        <p:nvSpPr>
          <p:cNvPr id="4" name="Slide Number Placeholder 3"/>
          <p:cNvSpPr>
            <a:spLocks noGrp="1"/>
          </p:cNvSpPr>
          <p:nvPr>
            <p:ph type="sldNum" sz="quarter" idx="5"/>
          </p:nvPr>
        </p:nvSpPr>
        <p:spPr/>
        <p:txBody>
          <a:bodyPr/>
          <a:lstStyle/>
          <a:p>
            <a:fld id="{312490A3-27EA-BE48-97D1-6EF551A2A35D}" type="slidenum">
              <a:rPr lang="en-US" smtClean="0"/>
              <a:t>29</a:t>
            </a:fld>
            <a:endParaRPr lang="en-US"/>
          </a:p>
        </p:txBody>
      </p:sp>
    </p:spTree>
    <p:extLst>
      <p:ext uri="{BB962C8B-B14F-4D97-AF65-F5344CB8AC3E}">
        <p14:creationId xmlns:p14="http://schemas.microsoft.com/office/powerpoint/2010/main" val="250685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t>
            </a:r>
          </a:p>
          <a:p>
            <a:r>
              <a:rPr lang="en-US" dirty="0"/>
              <a:t>Sad about not being in New Orleans with you all AND this virtual conference is SO New Orleans. </a:t>
            </a:r>
          </a:p>
          <a:p>
            <a:r>
              <a:rPr lang="en-US" dirty="0"/>
              <a:t>A bit about NOLA-resilience </a:t>
            </a:r>
          </a:p>
          <a:p>
            <a:endParaRPr lang="en-US" dirty="0"/>
          </a:p>
          <a:p>
            <a:r>
              <a:rPr lang="en-US" dirty="0"/>
              <a:t>Let the good times roll. </a:t>
            </a:r>
          </a:p>
        </p:txBody>
      </p:sp>
      <p:sp>
        <p:nvSpPr>
          <p:cNvPr id="4" name="Slide Number Placeholder 3"/>
          <p:cNvSpPr>
            <a:spLocks noGrp="1"/>
          </p:cNvSpPr>
          <p:nvPr>
            <p:ph type="sldNum" sz="quarter" idx="5"/>
          </p:nvPr>
        </p:nvSpPr>
        <p:spPr/>
        <p:txBody>
          <a:bodyPr/>
          <a:lstStyle/>
          <a:p>
            <a:fld id="{312490A3-27EA-BE48-97D1-6EF551A2A35D}" type="slidenum">
              <a:rPr lang="en-US" smtClean="0"/>
              <a:t>3</a:t>
            </a:fld>
            <a:endParaRPr lang="en-US"/>
          </a:p>
        </p:txBody>
      </p:sp>
    </p:spTree>
    <p:extLst>
      <p:ext uri="{BB962C8B-B14F-4D97-AF65-F5344CB8AC3E}">
        <p14:creationId xmlns:p14="http://schemas.microsoft.com/office/powerpoint/2010/main" val="782919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Psychological flexibility model </a:t>
            </a:r>
          </a:p>
        </p:txBody>
      </p:sp>
      <p:sp>
        <p:nvSpPr>
          <p:cNvPr id="4" name="Slide Number Placeholder 3"/>
          <p:cNvSpPr>
            <a:spLocks noGrp="1"/>
          </p:cNvSpPr>
          <p:nvPr>
            <p:ph type="sldNum" sz="quarter" idx="5"/>
          </p:nvPr>
        </p:nvSpPr>
        <p:spPr/>
        <p:txBody>
          <a:bodyPr/>
          <a:lstStyle/>
          <a:p>
            <a:fld id="{312490A3-27EA-BE48-97D1-6EF551A2A35D}" type="slidenum">
              <a:rPr lang="en-US" smtClean="0"/>
              <a:t>30</a:t>
            </a:fld>
            <a:endParaRPr lang="en-US"/>
          </a:p>
        </p:txBody>
      </p:sp>
    </p:spTree>
    <p:extLst>
      <p:ext uri="{BB962C8B-B14F-4D97-AF65-F5344CB8AC3E}">
        <p14:creationId xmlns:p14="http://schemas.microsoft.com/office/powerpoint/2010/main" val="3689688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Psychological flexibility model </a:t>
            </a:r>
          </a:p>
        </p:txBody>
      </p:sp>
      <p:sp>
        <p:nvSpPr>
          <p:cNvPr id="4" name="Slide Number Placeholder 3"/>
          <p:cNvSpPr>
            <a:spLocks noGrp="1"/>
          </p:cNvSpPr>
          <p:nvPr>
            <p:ph type="sldNum" sz="quarter" idx="5"/>
          </p:nvPr>
        </p:nvSpPr>
        <p:spPr/>
        <p:txBody>
          <a:bodyPr/>
          <a:lstStyle/>
          <a:p>
            <a:fld id="{312490A3-27EA-BE48-97D1-6EF551A2A35D}" type="slidenum">
              <a:rPr lang="en-US" smtClean="0"/>
              <a:t>31</a:t>
            </a:fld>
            <a:endParaRPr lang="en-US"/>
          </a:p>
        </p:txBody>
      </p:sp>
    </p:spTree>
    <p:extLst>
      <p:ext uri="{BB962C8B-B14F-4D97-AF65-F5344CB8AC3E}">
        <p14:creationId xmlns:p14="http://schemas.microsoft.com/office/powerpoint/2010/main" val="2897111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490A3-27EA-BE48-97D1-6EF551A2A35D}" type="slidenum">
              <a:rPr lang="en-US" smtClean="0"/>
              <a:t>32</a:t>
            </a:fld>
            <a:endParaRPr lang="en-US"/>
          </a:p>
        </p:txBody>
      </p:sp>
    </p:spTree>
    <p:extLst>
      <p:ext uri="{BB962C8B-B14F-4D97-AF65-F5344CB8AC3E}">
        <p14:creationId xmlns:p14="http://schemas.microsoft.com/office/powerpoint/2010/main" val="582593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490A3-27EA-BE48-97D1-6EF551A2A35D}" type="slidenum">
              <a:rPr lang="en-US" smtClean="0"/>
              <a:t>33</a:t>
            </a:fld>
            <a:endParaRPr lang="en-US"/>
          </a:p>
        </p:txBody>
      </p:sp>
    </p:spTree>
    <p:extLst>
      <p:ext uri="{BB962C8B-B14F-4D97-AF65-F5344CB8AC3E}">
        <p14:creationId xmlns:p14="http://schemas.microsoft.com/office/powerpoint/2010/main" val="3692533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490A3-27EA-BE48-97D1-6EF551A2A35D}" type="slidenum">
              <a:rPr lang="en-US" smtClean="0"/>
              <a:t>34</a:t>
            </a:fld>
            <a:endParaRPr lang="en-US"/>
          </a:p>
        </p:txBody>
      </p:sp>
    </p:spTree>
    <p:extLst>
      <p:ext uri="{BB962C8B-B14F-4D97-AF65-F5344CB8AC3E}">
        <p14:creationId xmlns:p14="http://schemas.microsoft.com/office/powerpoint/2010/main" val="2744047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490A3-27EA-BE48-97D1-6EF551A2A35D}" type="slidenum">
              <a:rPr lang="en-US" smtClean="0"/>
              <a:t>35</a:t>
            </a:fld>
            <a:endParaRPr lang="en-US"/>
          </a:p>
        </p:txBody>
      </p:sp>
    </p:spTree>
    <p:extLst>
      <p:ext uri="{BB962C8B-B14F-4D97-AF65-F5344CB8AC3E}">
        <p14:creationId xmlns:p14="http://schemas.microsoft.com/office/powerpoint/2010/main" val="3958941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490A3-27EA-BE48-97D1-6EF551A2A35D}" type="slidenum">
              <a:rPr lang="en-US" smtClean="0"/>
              <a:t>36</a:t>
            </a:fld>
            <a:endParaRPr lang="en-US"/>
          </a:p>
        </p:txBody>
      </p:sp>
    </p:spTree>
    <p:extLst>
      <p:ext uri="{BB962C8B-B14F-4D97-AF65-F5344CB8AC3E}">
        <p14:creationId xmlns:p14="http://schemas.microsoft.com/office/powerpoint/2010/main" val="1100325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490A3-27EA-BE48-97D1-6EF551A2A35D}" type="slidenum">
              <a:rPr lang="en-US" smtClean="0"/>
              <a:t>37</a:t>
            </a:fld>
            <a:endParaRPr lang="en-US"/>
          </a:p>
        </p:txBody>
      </p:sp>
    </p:spTree>
    <p:extLst>
      <p:ext uri="{BB962C8B-B14F-4D97-AF65-F5344CB8AC3E}">
        <p14:creationId xmlns:p14="http://schemas.microsoft.com/office/powerpoint/2010/main" val="2374609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490A3-27EA-BE48-97D1-6EF551A2A35D}" type="slidenum">
              <a:rPr lang="en-US" smtClean="0"/>
              <a:t>38</a:t>
            </a:fld>
            <a:endParaRPr lang="en-US"/>
          </a:p>
        </p:txBody>
      </p:sp>
    </p:spTree>
    <p:extLst>
      <p:ext uri="{BB962C8B-B14F-4D97-AF65-F5344CB8AC3E}">
        <p14:creationId xmlns:p14="http://schemas.microsoft.com/office/powerpoint/2010/main" val="1514409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490A3-27EA-BE48-97D1-6EF551A2A35D}" type="slidenum">
              <a:rPr lang="en-US" smtClean="0"/>
              <a:t>39</a:t>
            </a:fld>
            <a:endParaRPr lang="en-US"/>
          </a:p>
        </p:txBody>
      </p:sp>
    </p:spTree>
    <p:extLst>
      <p:ext uri="{BB962C8B-B14F-4D97-AF65-F5344CB8AC3E}">
        <p14:creationId xmlns:p14="http://schemas.microsoft.com/office/powerpoint/2010/main" val="3834504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now popular, </a:t>
            </a:r>
          </a:p>
          <a:p>
            <a:r>
              <a:rPr lang="en-US" dirty="0"/>
              <a:t>Instead of empirically supported treatment packages defined by topography and linked to syndromes, we are watching increased interest in empirically supported mechanisms, linked to empirically supported procedures </a:t>
            </a:r>
          </a:p>
          <a:p>
            <a:endParaRPr lang="en-US" dirty="0"/>
          </a:p>
          <a:p>
            <a:r>
              <a:rPr lang="en-US" dirty="0"/>
              <a:t>Recent blog called ”</a:t>
            </a:r>
            <a:r>
              <a:rPr lang="en-US" i="1" dirty="0"/>
              <a:t>future of psychology”</a:t>
            </a:r>
            <a:r>
              <a:rPr lang="en-US" sz="900" b="0" i="1" u="none" strike="noStrike" kern="1200" dirty="0">
                <a:solidFill>
                  <a:schemeClr val="tx1"/>
                </a:solidFill>
                <a:effectLst/>
                <a:latin typeface="+mn-lt"/>
                <a:ea typeface="+mn-ea"/>
                <a:cs typeface="+mn-cs"/>
              </a:rPr>
              <a:t> </a:t>
            </a:r>
            <a:r>
              <a:rPr lang="en-US" sz="900" b="0" i="0" u="none" strike="noStrike" kern="1200" dirty="0">
                <a:solidFill>
                  <a:schemeClr val="tx1"/>
                </a:solidFill>
                <a:effectLst/>
                <a:latin typeface="+mn-lt"/>
                <a:ea typeface="+mn-ea"/>
                <a:cs typeface="+mn-cs"/>
              </a:rPr>
              <a:t>- </a:t>
            </a:r>
            <a:r>
              <a:rPr lang="en-US" sz="900" b="1" i="0" u="none" strike="noStrike" kern="1200" dirty="0">
                <a:solidFill>
                  <a:schemeClr val="tx1"/>
                </a:solidFill>
                <a:effectLst/>
                <a:latin typeface="+mn-lt"/>
                <a:ea typeface="+mn-ea"/>
                <a:cs typeface="+mn-cs"/>
              </a:rPr>
              <a:t>Process</a:t>
            </a:r>
            <a:r>
              <a:rPr lang="en-US" sz="900" b="0" i="0" u="none" strike="noStrike" kern="1200" dirty="0">
                <a:solidFill>
                  <a:schemeClr val="tx1"/>
                </a:solidFill>
                <a:effectLst/>
                <a:latin typeface="+mn-lt"/>
                <a:ea typeface="+mn-ea"/>
                <a:cs typeface="+mn-cs"/>
              </a:rPr>
              <a:t>-</a:t>
            </a:r>
            <a:r>
              <a:rPr lang="en-US" sz="900" b="1" i="0" u="none" strike="noStrike" kern="1200" dirty="0">
                <a:solidFill>
                  <a:schemeClr val="tx1"/>
                </a:solidFill>
                <a:effectLst/>
                <a:latin typeface="+mn-lt"/>
                <a:ea typeface="+mn-ea"/>
                <a:cs typeface="+mn-cs"/>
              </a:rPr>
              <a:t>based</a:t>
            </a:r>
            <a:r>
              <a:rPr lang="en-US" sz="900" b="0" i="0" u="none" strike="noStrike" kern="1200" dirty="0">
                <a:solidFill>
                  <a:schemeClr val="tx1"/>
                </a:solidFill>
                <a:effectLst/>
                <a:latin typeface="+mn-lt"/>
                <a:ea typeface="+mn-ea"/>
                <a:cs typeface="+mn-cs"/>
              </a:rPr>
              <a:t> treatment allows therapists to identify mechanisms and how they present in your client, develop a formulation to explain how those mechanisms contribute to presenting problems, and select interventions that target these mechanisms throughout different stages of therapy.</a:t>
            </a:r>
          </a:p>
          <a:p>
            <a:endParaRPr lang="en-US" sz="9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4</a:t>
            </a:fld>
            <a:endParaRPr lang="en-US"/>
          </a:p>
        </p:txBody>
      </p:sp>
    </p:spTree>
    <p:extLst>
      <p:ext uri="{BB962C8B-B14F-4D97-AF65-F5344CB8AC3E}">
        <p14:creationId xmlns:p14="http://schemas.microsoft.com/office/powerpoint/2010/main" val="1573603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490A3-27EA-BE48-97D1-6EF551A2A35D}" type="slidenum">
              <a:rPr lang="en-US" smtClean="0"/>
              <a:t>40</a:t>
            </a:fld>
            <a:endParaRPr lang="en-US"/>
          </a:p>
        </p:txBody>
      </p:sp>
    </p:spTree>
    <p:extLst>
      <p:ext uri="{BB962C8B-B14F-4D97-AF65-F5344CB8AC3E}">
        <p14:creationId xmlns:p14="http://schemas.microsoft.com/office/powerpoint/2010/main" val="201917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2490A3-27EA-BE48-97D1-6EF551A2A35D}" type="slidenum">
              <a:rPr lang="en-US" smtClean="0"/>
              <a:t>41</a:t>
            </a:fld>
            <a:endParaRPr lang="en-US"/>
          </a:p>
        </p:txBody>
      </p:sp>
    </p:spTree>
    <p:extLst>
      <p:ext uri="{BB962C8B-B14F-4D97-AF65-F5344CB8AC3E}">
        <p14:creationId xmlns:p14="http://schemas.microsoft.com/office/powerpoint/2010/main" val="1528557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 </a:t>
            </a:r>
          </a:p>
          <a:p>
            <a:endParaRPr lang="en-US" dirty="0"/>
          </a:p>
          <a:p>
            <a:r>
              <a:rPr lang="en-US" dirty="0"/>
              <a:t>Practice </a:t>
            </a:r>
          </a:p>
          <a:p>
            <a:r>
              <a:rPr lang="en-US" dirty="0" err="1"/>
              <a:t>Flexnotes</a:t>
            </a:r>
            <a:endParaRPr lang="en-US" dirty="0"/>
          </a:p>
          <a:p>
            <a:endParaRPr lang="en-US" dirty="0"/>
          </a:p>
          <a:p>
            <a:r>
              <a:rPr lang="en-US" dirty="0"/>
              <a:t>Come up </a:t>
            </a:r>
            <a:r>
              <a:rPr lang="en-US"/>
              <a:t>with your own!</a:t>
            </a:r>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42</a:t>
            </a:fld>
            <a:endParaRPr lang="en-US"/>
          </a:p>
        </p:txBody>
      </p:sp>
    </p:spTree>
    <p:extLst>
      <p:ext uri="{BB962C8B-B14F-4D97-AF65-F5344CB8AC3E}">
        <p14:creationId xmlns:p14="http://schemas.microsoft.com/office/powerpoint/2010/main" val="1939955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C6991BE-1404-9E4B-8E46-71D939BEBF12}" type="slidenum">
              <a:rPr lang="en-US" smtClean="0"/>
              <a:t>43</a:t>
            </a:fld>
            <a:endParaRPr lang="en-US"/>
          </a:p>
        </p:txBody>
      </p:sp>
    </p:spTree>
    <p:extLst>
      <p:ext uri="{BB962C8B-B14F-4D97-AF65-F5344CB8AC3E}">
        <p14:creationId xmlns:p14="http://schemas.microsoft.com/office/powerpoint/2010/main" val="54992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for clinicians – gives us something to watch for, a way to understand what we do in the room</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Consistent with CBS Treatments  - in ACT, FAP, clinical RFT, emphasis has long been on the scientific development and refinement of functionally defined mechanisms</a:t>
            </a:r>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5</a:t>
            </a:fld>
            <a:endParaRPr lang="en-US"/>
          </a:p>
        </p:txBody>
      </p:sp>
    </p:spTree>
    <p:extLst>
      <p:ext uri="{BB962C8B-B14F-4D97-AF65-F5344CB8AC3E}">
        <p14:creationId xmlns:p14="http://schemas.microsoft.com/office/powerpoint/2010/main" val="16160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consistent? Functional contextualism!</a:t>
            </a:r>
          </a:p>
          <a:p>
            <a:r>
              <a:rPr lang="en-US" dirty="0"/>
              <a:t>Pepper, quite famously in our CBS heritage, described Contextualism as one of 4 worldviews, or approaches to speaking about the stuff that is the world we study, that vary along several dimensions:</a:t>
            </a:r>
          </a:p>
          <a:p>
            <a:pPr marL="228600" indent="-228600">
              <a:buAutoNum type="arabicParenBoth"/>
            </a:pPr>
            <a:r>
              <a:rPr lang="en-US" dirty="0"/>
              <a:t> the metaphor we apply to all the stuff we study (called root metaphor), </a:t>
            </a:r>
          </a:p>
          <a:p>
            <a:pPr marL="228600" indent="-228600">
              <a:buAutoNum type="arabicParenBoth"/>
            </a:pPr>
            <a:r>
              <a:rPr lang="en-US" dirty="0"/>
              <a:t> whether we hold parts or wholes as primary, and </a:t>
            </a:r>
          </a:p>
          <a:p>
            <a:pPr marL="228600" indent="-228600">
              <a:buAutoNum type="arabicParenBoth"/>
            </a:pPr>
            <a:r>
              <a:rPr lang="en-US" dirty="0"/>
              <a:t> how we evaluate our stories, how we know the analysis is complete (called truth criterion)</a:t>
            </a:r>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6</a:t>
            </a:fld>
            <a:endParaRPr lang="en-US"/>
          </a:p>
        </p:txBody>
      </p:sp>
    </p:spTree>
    <p:extLst>
      <p:ext uri="{BB962C8B-B14F-4D97-AF65-F5344CB8AC3E}">
        <p14:creationId xmlns:p14="http://schemas.microsoft.com/office/powerpoint/2010/main" val="4151184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Pepper’s Contextual perspective -  no event (no thing) is defined, perceived, or understood outside of its context (to everything that’s on the other side of what we call it); its relation to its context IS what defines it, what characterizes it </a:t>
            </a:r>
          </a:p>
          <a:p>
            <a:r>
              <a:rPr lang="en-US" dirty="0"/>
              <a:t>Like a vase is defined by the empty space within it</a:t>
            </a:r>
          </a:p>
          <a:p>
            <a:r>
              <a:rPr lang="en-US" dirty="0"/>
              <a:t>Whole, the everything, the all, is primary in this perspective, and totally unknowable and </a:t>
            </a:r>
            <a:r>
              <a:rPr lang="en-US" dirty="0" err="1"/>
              <a:t>unnameable</a:t>
            </a:r>
            <a:r>
              <a:rPr lang="en-US" dirty="0"/>
              <a:t> from any of our perspectives</a:t>
            </a:r>
          </a:p>
          <a:p>
            <a:r>
              <a:rPr lang="en-US" dirty="0"/>
              <a:t>So every time we use language to peel out one event from the whole, we are abstracting </a:t>
            </a:r>
          </a:p>
          <a:p>
            <a:r>
              <a:rPr lang="en-US" dirty="0"/>
              <a:t>Examples – this computer, this headset, me, you, gravity, earth – all arbitrary distinctions with respect to the all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Even in saying “the whole, the all, the everything” I’m implying a nothing that is different from that </a:t>
            </a:r>
          </a:p>
          <a:p>
            <a:r>
              <a:rPr lang="en-US" dirty="0"/>
              <a:t>Every time we describe a thing as distinct from other things, we are abstracting </a:t>
            </a:r>
          </a:p>
          <a:p>
            <a:r>
              <a:rPr lang="en-US" b="1" dirty="0"/>
              <a:t>And</a:t>
            </a:r>
            <a:r>
              <a:rPr lang="en-US" dirty="0"/>
              <a:t> even every time we describe relationships among things, we are abstracting</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AND even </a:t>
            </a:r>
            <a:r>
              <a:rPr lang="en-US" b="0" dirty="0"/>
              <a:t>every time </a:t>
            </a:r>
            <a:r>
              <a:rPr lang="en-US" dirty="0"/>
              <a:t>we describe relationships among relationships, we are abstracting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Our terms, our stories, our theories -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And all this abstraction would be arbitrary except that right now, as we notice that behavior of abstracting, we notice it is also a part of the all, a behavior to be understood in terms of the context in which it is unfolding</a:t>
            </a:r>
          </a:p>
          <a:p>
            <a:r>
              <a:rPr lang="en-US" dirty="0"/>
              <a:t>And that is where the contextual approach to evaluating these stories, terms, and theories comes in  </a:t>
            </a:r>
          </a:p>
          <a:p>
            <a:endParaRPr lang="en-US" dirty="0"/>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7</a:t>
            </a:fld>
            <a:endParaRPr lang="en-US"/>
          </a:p>
        </p:txBody>
      </p:sp>
    </p:spTree>
    <p:extLst>
      <p:ext uri="{BB962C8B-B14F-4D97-AF65-F5344CB8AC3E}">
        <p14:creationId xmlns:p14="http://schemas.microsoft.com/office/powerpoint/2010/main" val="56898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Truth criterion: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Pepper proposes several: correspondence (do our stories describe and/or predict what we observe), coherence (do our stories fit with each other), and effective action (are our stories effective ways of interacting with what we observe with respect to our goals)</a:t>
            </a:r>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8</a:t>
            </a:fld>
            <a:endParaRPr lang="en-US"/>
          </a:p>
        </p:txBody>
      </p:sp>
    </p:spTree>
    <p:extLst>
      <p:ext uri="{BB962C8B-B14F-4D97-AF65-F5344CB8AC3E}">
        <p14:creationId xmlns:p14="http://schemas.microsoft.com/office/powerpoint/2010/main" val="3804622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And all viable scientific positions apply these criteria to some extent, but the dominant philosophical position in science tends to adopt correspondence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Science is described as dis-</a:t>
            </a:r>
            <a:r>
              <a:rPr lang="en-US" dirty="0" err="1"/>
              <a:t>covery</a:t>
            </a: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Theories, terms, stories evaluated like you might a </a:t>
            </a:r>
            <a:r>
              <a:rPr lang="en-US" b="1" dirty="0"/>
              <a:t>mirror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It’s not that science doesn’t care about being applicable for effective action- the assumption is that if the mirror is accurate, effective action will follow</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There’s a lot inside this assumption, though – assuming there are real parts, real distinctions to be discovered, real relationships between those parts, and that Knowing those Parts, and the real relations amongst them is the start of Doing good work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12490A3-27EA-BE48-97D1-6EF551A2A35D}" type="slidenum">
              <a:rPr lang="en-US" smtClean="0"/>
              <a:t>9</a:t>
            </a:fld>
            <a:endParaRPr lang="en-US"/>
          </a:p>
        </p:txBody>
      </p:sp>
    </p:spTree>
    <p:extLst>
      <p:ext uri="{BB962C8B-B14F-4D97-AF65-F5344CB8AC3E}">
        <p14:creationId xmlns:p14="http://schemas.microsoft.com/office/powerpoint/2010/main" val="182850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2BC512-5692-8E48-BAA1-A564CE8C5A70}" type="datetimeFigureOut">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274470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2BC512-5692-8E48-BAA1-A564CE8C5A70}" type="datetimeFigureOut">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209134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2BC512-5692-8E48-BAA1-A564CE8C5A70}" type="datetimeFigureOut">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3875682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2BC512-5692-8E48-BAA1-A564CE8C5A70}" type="datetimeFigureOut">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342514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2BC512-5692-8E48-BAA1-A564CE8C5A70}" type="datetimeFigureOut">
              <a:rPr lang="en-US" smtClean="0"/>
              <a:t>7/15/20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2356301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2BC512-5692-8E48-BAA1-A564CE8C5A70}" type="datetimeFigureOut">
              <a:rPr lang="en-US" smtClean="0"/>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77685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2BC512-5692-8E48-BAA1-A564CE8C5A70}" type="datetimeFigureOut">
              <a:rPr lang="en-US" smtClean="0"/>
              <a:t>7/15/20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1007827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2BC512-5692-8E48-BAA1-A564CE8C5A70}" type="datetimeFigureOut">
              <a:rPr lang="en-US" smtClean="0"/>
              <a:t>7/15/20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75033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BC512-5692-8E48-BAA1-A564CE8C5A70}" type="datetimeFigureOut">
              <a:rPr lang="en-US" smtClean="0"/>
              <a:t>7/15/20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2237255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2BC512-5692-8E48-BAA1-A564CE8C5A70}" type="datetimeFigureOut">
              <a:rPr lang="en-US" smtClean="0"/>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3749695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2BC512-5692-8E48-BAA1-A564CE8C5A70}" type="datetimeFigureOut">
              <a:rPr lang="en-US" smtClean="0"/>
              <a:t>7/15/20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D5190D-5BFF-584B-A336-04D782C9A845}" type="slidenum">
              <a:rPr lang="en-US" smtClean="0"/>
              <a:t>‹#›</a:t>
            </a:fld>
            <a:endParaRPr lang="en-US"/>
          </a:p>
        </p:txBody>
      </p:sp>
    </p:spTree>
    <p:extLst>
      <p:ext uri="{BB962C8B-B14F-4D97-AF65-F5344CB8AC3E}">
        <p14:creationId xmlns:p14="http://schemas.microsoft.com/office/powerpoint/2010/main" val="4021460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BC512-5692-8E48-BAA1-A564CE8C5A70}" type="datetimeFigureOut">
              <a:rPr lang="en-US" smtClean="0"/>
              <a:t>7/15/20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5190D-5BFF-584B-A336-04D782C9A845}" type="slidenum">
              <a:rPr lang="en-US" smtClean="0"/>
              <a:t>‹#›</a:t>
            </a:fld>
            <a:endParaRPr lang="en-US"/>
          </a:p>
        </p:txBody>
      </p:sp>
    </p:spTree>
    <p:extLst>
      <p:ext uri="{BB962C8B-B14F-4D97-AF65-F5344CB8AC3E}">
        <p14:creationId xmlns:p14="http://schemas.microsoft.com/office/powerpoint/2010/main" val="2728134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6.wdp"/></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7.wdp"/></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8.wdp"/></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28.png"/><Relationship Id="rId4" Type="http://schemas.microsoft.com/office/2007/relationships/hdphoto" Target="../media/hdphoto19.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20.wdp"/></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20.wdp"/></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21.wdp"/></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21.wdp"/></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2.wdp"/></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22.wdp"/></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23.wdp"/></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24.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25.wdp"/></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14AA-2653-5948-9042-6DAED8F2FCA3}"/>
              </a:ext>
            </a:extLst>
          </p:cNvPr>
          <p:cNvSpPr>
            <a:spLocks noGrp="1"/>
          </p:cNvSpPr>
          <p:nvPr>
            <p:ph type="ctrTitle"/>
          </p:nvPr>
        </p:nvSpPr>
        <p:spPr>
          <a:xfrm>
            <a:off x="4972049" y="1783959"/>
            <a:ext cx="3571859" cy="2889114"/>
          </a:xfrm>
        </p:spPr>
        <p:txBody>
          <a:bodyPr anchor="b">
            <a:noAutofit/>
          </a:bodyPr>
          <a:lstStyle/>
          <a:p>
            <a:pPr algn="l"/>
            <a:r>
              <a:rPr lang="en-US" sz="4000" b="1" dirty="0"/>
              <a:t>Looking Back to Stay Ahead:</a:t>
            </a:r>
            <a:br>
              <a:rPr lang="en-US" sz="4000" b="1" dirty="0"/>
            </a:br>
            <a:r>
              <a:rPr lang="en-US" sz="4000" b="1" dirty="0"/>
              <a:t> </a:t>
            </a:r>
            <a:br>
              <a:rPr lang="en-US" sz="4000" b="1" dirty="0"/>
            </a:br>
            <a:r>
              <a:rPr lang="en-US" sz="4000" b="1" dirty="0"/>
              <a:t>Recasting ACT as Behavior Analysis</a:t>
            </a:r>
            <a:br>
              <a:rPr lang="en-US" sz="4000" dirty="0"/>
            </a:br>
            <a:r>
              <a:rPr lang="en-US" sz="4000" b="1" dirty="0"/>
              <a:t> </a:t>
            </a:r>
            <a:endParaRPr lang="en-US" sz="4000" dirty="0"/>
          </a:p>
        </p:txBody>
      </p:sp>
      <p:sp>
        <p:nvSpPr>
          <p:cNvPr id="3" name="Subtitle 2">
            <a:extLst>
              <a:ext uri="{FF2B5EF4-FFF2-40B4-BE49-F238E27FC236}">
                <a16:creationId xmlns:a16="http://schemas.microsoft.com/office/drawing/2014/main" id="{D9A0E9FB-BCED-4348-9E06-7DB2870789C6}"/>
              </a:ext>
            </a:extLst>
          </p:cNvPr>
          <p:cNvSpPr>
            <a:spLocks noGrp="1"/>
          </p:cNvSpPr>
          <p:nvPr>
            <p:ph type="subTitle" idx="1"/>
          </p:nvPr>
        </p:nvSpPr>
        <p:spPr>
          <a:xfrm>
            <a:off x="4625888" y="5334000"/>
            <a:ext cx="3918020" cy="1238250"/>
          </a:xfrm>
        </p:spPr>
        <p:txBody>
          <a:bodyPr anchor="t">
            <a:normAutofit/>
          </a:bodyPr>
          <a:lstStyle/>
          <a:p>
            <a:pPr algn="l"/>
            <a:r>
              <a:rPr lang="en-US" sz="2000" dirty="0"/>
              <a:t>Emily K. Sandoz, Ph.D.,       University of Louisiana at Lafayette</a:t>
            </a:r>
          </a:p>
        </p:txBody>
      </p:sp>
      <p:sp>
        <p:nvSpPr>
          <p:cNvPr id="17"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hotocollage5.psd">
            <a:extLst>
              <a:ext uri="{FF2B5EF4-FFF2-40B4-BE49-F238E27FC236}">
                <a16:creationId xmlns:a16="http://schemas.microsoft.com/office/drawing/2014/main" id="{6CE3F76C-8B2C-504F-BF92-40C5D7665E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6256" r="44333"/>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82387714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E712D4A-3E41-B14E-A39E-0694F909E21A}"/>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t="21907" r="2" b="6344"/>
          <a:stretch/>
        </p:blipFill>
        <p:spPr>
          <a:xfrm>
            <a:off x="505070" y="510987"/>
            <a:ext cx="8181730" cy="5870371"/>
          </a:xfrm>
          <a:prstGeom prst="rect">
            <a:avLst/>
          </a:prstGeom>
        </p:spPr>
      </p:pic>
    </p:spTree>
    <p:extLst>
      <p:ext uri="{BB962C8B-B14F-4D97-AF65-F5344CB8AC3E}">
        <p14:creationId xmlns:p14="http://schemas.microsoft.com/office/powerpoint/2010/main" val="298207599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9">
            <a:extLst>
              <a:ext uri="{FF2B5EF4-FFF2-40B4-BE49-F238E27FC236}">
                <a16:creationId xmlns:a16="http://schemas.microsoft.com/office/drawing/2014/main" id="{C966E0B6-2EB3-0545-8028-31D7B9F84767}"/>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17420" r="-1" b="-1"/>
          <a:stretch/>
        </p:blipFill>
        <p:spPr>
          <a:xfrm>
            <a:off x="482600" y="643467"/>
            <a:ext cx="8178799" cy="5571066"/>
          </a:xfrm>
          <a:prstGeom prst="rect">
            <a:avLst/>
          </a:prstGeom>
        </p:spPr>
      </p:pic>
    </p:spTree>
    <p:extLst>
      <p:ext uri="{BB962C8B-B14F-4D97-AF65-F5344CB8AC3E}">
        <p14:creationId xmlns:p14="http://schemas.microsoft.com/office/powerpoint/2010/main" val="289935073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858FADD-EF0A-5942-8D03-7BFFAF2F6296}"/>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5875" r="11545" b="-1"/>
          <a:stretch/>
        </p:blipFill>
        <p:spPr>
          <a:xfrm>
            <a:off x="482600" y="643467"/>
            <a:ext cx="8178799" cy="5571066"/>
          </a:xfrm>
          <a:prstGeom prst="rect">
            <a:avLst/>
          </a:prstGeom>
        </p:spPr>
      </p:pic>
    </p:spTree>
    <p:extLst>
      <p:ext uri="{BB962C8B-B14F-4D97-AF65-F5344CB8AC3E}">
        <p14:creationId xmlns:p14="http://schemas.microsoft.com/office/powerpoint/2010/main" val="313907261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75BFCDE-4CD0-4B4A-9231-866A0FA9B1B7}"/>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7489" b="6599"/>
          <a:stretch/>
        </p:blipFill>
        <p:spPr>
          <a:xfrm>
            <a:off x="1180044" y="514933"/>
            <a:ext cx="6779946" cy="5824728"/>
          </a:xfrm>
        </p:spPr>
      </p:pic>
    </p:spTree>
    <p:extLst>
      <p:ext uri="{BB962C8B-B14F-4D97-AF65-F5344CB8AC3E}">
        <p14:creationId xmlns:p14="http://schemas.microsoft.com/office/powerpoint/2010/main" val="31782255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6620F7A-A011-3E49-9B02-6A82088195E1}"/>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05A9760A-9339-8E42-AECF-978D36DF9341}"/>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50910123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D3C5690-8B4D-554C-99BD-07CAAB2B2CA1}"/>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17420" r="-1" b="-1"/>
          <a:stretch/>
        </p:blipFill>
        <p:spPr>
          <a:xfrm>
            <a:off x="482600" y="643467"/>
            <a:ext cx="8178799" cy="5571066"/>
          </a:xfrm>
          <a:prstGeom prst="rect">
            <a:avLst/>
          </a:prstGeom>
        </p:spPr>
      </p:pic>
    </p:spTree>
    <p:extLst>
      <p:ext uri="{BB962C8B-B14F-4D97-AF65-F5344CB8AC3E}">
        <p14:creationId xmlns:p14="http://schemas.microsoft.com/office/powerpoint/2010/main" val="2542806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B6452AE-E908-B044-9F3E-0FB9AC870FEA}"/>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6E56F61F-0E41-8D45-9A0C-83B82CC7E2A8}"/>
              </a:ext>
            </a:extLst>
          </p:cNvPr>
          <p:cNvPicPr>
            <a:picLocks noChangeAspect="1"/>
          </p:cNvPicPr>
          <p:nvPr/>
        </p:nvPicPr>
        <p:blipFill>
          <a:blip r:embed="rId3"/>
          <a:stretch>
            <a:fillRect/>
          </a:stretch>
        </p:blipFill>
        <p:spPr>
          <a:xfrm>
            <a:off x="409799" y="681036"/>
            <a:ext cx="8411584" cy="5516000"/>
          </a:xfrm>
          <a:prstGeom prst="rect">
            <a:avLst/>
          </a:prstGeom>
        </p:spPr>
      </p:pic>
      <p:sp>
        <p:nvSpPr>
          <p:cNvPr id="8" name="Rectangle 7">
            <a:extLst>
              <a:ext uri="{FF2B5EF4-FFF2-40B4-BE49-F238E27FC236}">
                <a16:creationId xmlns:a16="http://schemas.microsoft.com/office/drawing/2014/main" id="{175D5EF5-A750-8543-B43E-B02142232BCC}"/>
              </a:ext>
            </a:extLst>
          </p:cNvPr>
          <p:cNvSpPr/>
          <p:nvPr/>
        </p:nvSpPr>
        <p:spPr>
          <a:xfrm>
            <a:off x="409799" y="660964"/>
            <a:ext cx="8411584" cy="5516000"/>
          </a:xfrm>
          <a:prstGeom prst="rect">
            <a:avLst/>
          </a:prstGeom>
          <a:solidFill>
            <a:srgbClr val="B7ABBF">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95711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454CA8-6C68-0F45-9E31-1D979BD9C926}"/>
              </a:ext>
            </a:extLst>
          </p:cNvPr>
          <p:cNvPicPr>
            <a:picLocks noGrp="1" noChangeAspect="1"/>
          </p:cNvPicPr>
          <p:nvPr>
            <p:ph idx="1"/>
          </p:nvPr>
        </p:nvPicPr>
        <p:blipFill rotWithShape="1">
          <a:blip r:embed="rId3"/>
          <a:srcRect r="2003" b="-2"/>
          <a:stretch/>
        </p:blipFill>
        <p:spPr>
          <a:xfrm>
            <a:off x="482600" y="643467"/>
            <a:ext cx="8178799" cy="5571066"/>
          </a:xfrm>
          <a:prstGeom prst="rect">
            <a:avLst/>
          </a:prstGeom>
        </p:spPr>
      </p:pic>
    </p:spTree>
    <p:extLst>
      <p:ext uri="{BB962C8B-B14F-4D97-AF65-F5344CB8AC3E}">
        <p14:creationId xmlns:p14="http://schemas.microsoft.com/office/powerpoint/2010/main" val="345661810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B16362-4D18-B54B-97B4-070419D7890A}"/>
              </a:ext>
            </a:extLst>
          </p:cNvPr>
          <p:cNvPicPr>
            <a:picLocks noGrp="1" noChangeAspect="1"/>
          </p:cNvPicPr>
          <p:nvPr>
            <p:ph idx="1"/>
          </p:nvPr>
        </p:nvPicPr>
        <p:blipFill rotWithShape="1">
          <a:blip r:embed="rId3"/>
          <a:srcRect b="9179"/>
          <a:stretch/>
        </p:blipFill>
        <p:spPr>
          <a:xfrm>
            <a:off x="482600" y="643467"/>
            <a:ext cx="8178799" cy="5571066"/>
          </a:xfrm>
          <a:prstGeom prst="rect">
            <a:avLst/>
          </a:prstGeom>
        </p:spPr>
      </p:pic>
    </p:spTree>
    <p:extLst>
      <p:ext uri="{BB962C8B-B14F-4D97-AF65-F5344CB8AC3E}">
        <p14:creationId xmlns:p14="http://schemas.microsoft.com/office/powerpoint/2010/main" val="29159211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507D96-A90F-9040-AF51-EC79BEB4B5B9}"/>
              </a:ext>
            </a:extLst>
          </p:cNvPr>
          <p:cNvPicPr>
            <a:picLocks noGrp="1" noChangeAspect="1"/>
          </p:cNvPicPr>
          <p:nvPr>
            <p:ph idx="1"/>
          </p:nvPr>
        </p:nvPicPr>
        <p:blipFill rotWithShape="1">
          <a:blip r:embed="rId3"/>
          <a:srcRect r="2003" b="-2"/>
          <a:stretch/>
        </p:blipFill>
        <p:spPr>
          <a:xfrm>
            <a:off x="482600" y="643467"/>
            <a:ext cx="8178799" cy="5571066"/>
          </a:xfrm>
          <a:prstGeom prst="rect">
            <a:avLst/>
          </a:prstGeom>
        </p:spPr>
      </p:pic>
    </p:spTree>
    <p:extLst>
      <p:ext uri="{BB962C8B-B14F-4D97-AF65-F5344CB8AC3E}">
        <p14:creationId xmlns:p14="http://schemas.microsoft.com/office/powerpoint/2010/main" val="409324480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hotocollage5.psd">
            <a:extLst>
              <a:ext uri="{FF2B5EF4-FFF2-40B4-BE49-F238E27FC236}">
                <a16:creationId xmlns:a16="http://schemas.microsoft.com/office/drawing/2014/main" id="{6CE3F76C-8B2C-504F-BF92-40C5D7665E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6256" r="44333"/>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0" name="Subtitle 10">
            <a:extLst>
              <a:ext uri="{FF2B5EF4-FFF2-40B4-BE49-F238E27FC236}">
                <a16:creationId xmlns:a16="http://schemas.microsoft.com/office/drawing/2014/main" id="{AF3F25B1-C153-E64B-9DE6-528D6CE405CB}"/>
              </a:ext>
            </a:extLst>
          </p:cNvPr>
          <p:cNvSpPr>
            <a:spLocks noGrp="1"/>
          </p:cNvSpPr>
          <p:nvPr>
            <p:ph type="subTitle" idx="1"/>
          </p:nvPr>
        </p:nvSpPr>
        <p:spPr>
          <a:xfrm>
            <a:off x="4270569" y="1104016"/>
            <a:ext cx="4873431" cy="4876800"/>
          </a:xfrm>
        </p:spPr>
        <p:txBody>
          <a:bodyPr>
            <a:normAutofit/>
          </a:bodyPr>
          <a:lstStyle/>
          <a:p>
            <a:pPr fontAlgn="base"/>
            <a:r>
              <a:rPr lang="en-US" dirty="0"/>
              <a:t>Relevant Financial Relationships</a:t>
            </a:r>
            <a:endParaRPr lang="en-US" sz="3200" dirty="0"/>
          </a:p>
          <a:p>
            <a:pPr lvl="1" fontAlgn="base"/>
            <a:r>
              <a:rPr lang="en-US" dirty="0"/>
              <a:t>Private clinician, consultant, and trainer </a:t>
            </a:r>
            <a:endParaRPr lang="en-US" sz="2300" dirty="0"/>
          </a:p>
          <a:p>
            <a:pPr lvl="1" fontAlgn="base"/>
            <a:r>
              <a:rPr lang="en-US" dirty="0"/>
              <a:t>Faculty and graduate coordinator at UL Lafayette</a:t>
            </a:r>
            <a:endParaRPr lang="en-US" sz="2300" dirty="0"/>
          </a:p>
          <a:p>
            <a:pPr lvl="1" fontAlgn="base"/>
            <a:r>
              <a:rPr lang="en-US" dirty="0"/>
              <a:t>Author receiving royalties from New Harbinger publications</a:t>
            </a:r>
          </a:p>
          <a:p>
            <a:pPr lvl="1" fontAlgn="base"/>
            <a:endParaRPr lang="en-US" sz="2300" dirty="0"/>
          </a:p>
          <a:p>
            <a:pPr lvl="1" fontAlgn="base"/>
            <a:endParaRPr lang="en-US" sz="2300" dirty="0"/>
          </a:p>
          <a:p>
            <a:pPr fontAlgn="base"/>
            <a:r>
              <a:rPr lang="en-US" dirty="0"/>
              <a:t>Relevant Nonfinancial Relationships</a:t>
            </a:r>
            <a:endParaRPr lang="en-US" sz="3200" dirty="0"/>
          </a:p>
          <a:p>
            <a:pPr lvl="1" fontAlgn="base"/>
            <a:r>
              <a:rPr lang="en-US" dirty="0"/>
              <a:t>Associate Editor of JCBS</a:t>
            </a:r>
            <a:endParaRPr lang="en-US" sz="2300" dirty="0"/>
          </a:p>
          <a:p>
            <a:pPr lvl="1" fontAlgn="base"/>
            <a:r>
              <a:rPr lang="en-US" dirty="0"/>
              <a:t>Co-Chair of CBA SIG, ACBS</a:t>
            </a:r>
            <a:endParaRPr lang="en-US" sz="2300" dirty="0"/>
          </a:p>
        </p:txBody>
      </p:sp>
    </p:spTree>
    <p:extLst>
      <p:ext uri="{BB962C8B-B14F-4D97-AF65-F5344CB8AC3E}">
        <p14:creationId xmlns:p14="http://schemas.microsoft.com/office/powerpoint/2010/main" val="217919630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A drawing of a map&#10;&#10;Description automatically generated">
            <a:extLst>
              <a:ext uri="{FF2B5EF4-FFF2-40B4-BE49-F238E27FC236}">
                <a16:creationId xmlns:a16="http://schemas.microsoft.com/office/drawing/2014/main" id="{DCB5D7CD-50D4-3C43-B0F3-BEAC7683446B}"/>
              </a:ext>
            </a:extLst>
          </p:cNvPr>
          <p:cNvPicPr>
            <a:picLocks noGrp="1" noChangeAspect="1"/>
          </p:cNvPicPr>
          <p:nvPr>
            <p:ph idx="1"/>
          </p:nvPr>
        </p:nvPicPr>
        <p:blipFill rotWithShape="1">
          <a:blip r:embed="rId3"/>
          <a:srcRect t="8985" b="194"/>
          <a:stretch/>
        </p:blipFill>
        <p:spPr>
          <a:xfrm>
            <a:off x="482600" y="643467"/>
            <a:ext cx="8178799" cy="5571066"/>
          </a:xfrm>
          <a:prstGeom prst="rect">
            <a:avLst/>
          </a:prstGeom>
        </p:spPr>
      </p:pic>
    </p:spTree>
    <p:extLst>
      <p:ext uri="{BB962C8B-B14F-4D97-AF65-F5344CB8AC3E}">
        <p14:creationId xmlns:p14="http://schemas.microsoft.com/office/powerpoint/2010/main" val="122596741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3558587-9AAE-7843-84CF-6049ED189FBF}"/>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66000"/>
                    </a14:imgEffect>
                  </a14:imgLayer>
                </a14:imgProps>
              </a:ext>
            </a:extLst>
          </a:blip>
          <a:srcRect t="7149" b="21711"/>
          <a:stretch/>
        </p:blipFill>
        <p:spPr>
          <a:xfrm>
            <a:off x="482600" y="643467"/>
            <a:ext cx="8178799" cy="5571066"/>
          </a:xfrm>
          <a:prstGeom prst="rect">
            <a:avLst/>
          </a:prstGeom>
        </p:spPr>
      </p:pic>
    </p:spTree>
    <p:extLst>
      <p:ext uri="{BB962C8B-B14F-4D97-AF65-F5344CB8AC3E}">
        <p14:creationId xmlns:p14="http://schemas.microsoft.com/office/powerpoint/2010/main" val="38601778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2999ADA-CD15-8C41-AF64-4724EA53DB4A}"/>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144CE7C7-A916-E549-A5E3-648E164F897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66000"/>
                    </a14:imgEffect>
                  </a14:imgLayer>
                </a14:imgProps>
              </a:ext>
            </a:extLst>
          </a:blip>
          <a:srcRect l="6436" r="6350"/>
          <a:stretch/>
        </p:blipFill>
        <p:spPr>
          <a:xfrm>
            <a:off x="527376" y="820384"/>
            <a:ext cx="8089248" cy="5217232"/>
          </a:xfrm>
          <a:prstGeom prst="rect">
            <a:avLst/>
          </a:prstGeom>
        </p:spPr>
      </p:pic>
    </p:spTree>
    <p:extLst>
      <p:ext uri="{BB962C8B-B14F-4D97-AF65-F5344CB8AC3E}">
        <p14:creationId xmlns:p14="http://schemas.microsoft.com/office/powerpoint/2010/main" val="113184842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D591EB1-EE10-3B48-AB13-86289749195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234" b="8945"/>
          <a:stretch/>
        </p:blipFill>
        <p:spPr>
          <a:xfrm>
            <a:off x="482600" y="643467"/>
            <a:ext cx="8178799" cy="5571066"/>
          </a:xfrm>
          <a:prstGeom prst="rect">
            <a:avLst/>
          </a:prstGeom>
        </p:spPr>
      </p:pic>
    </p:spTree>
    <p:extLst>
      <p:ext uri="{BB962C8B-B14F-4D97-AF65-F5344CB8AC3E}">
        <p14:creationId xmlns:p14="http://schemas.microsoft.com/office/powerpoint/2010/main" val="173863624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E51933-5BF8-E843-BFD3-4AFB85FD25DC}"/>
              </a:ext>
            </a:extLst>
          </p:cNvPr>
          <p:cNvPicPr>
            <a:picLocks noGrp="1" noChangeAspect="1"/>
          </p:cNvPicPr>
          <p:nvPr>
            <p:ph idx="1"/>
          </p:nvPr>
        </p:nvPicPr>
        <p:blipFill rotWithShape="1">
          <a:blip r:embed="rId3"/>
          <a:srcRect l="2005" r="-2" b="-2"/>
          <a:stretch/>
        </p:blipFill>
        <p:spPr>
          <a:xfrm>
            <a:off x="482600" y="643467"/>
            <a:ext cx="8178799" cy="5571066"/>
          </a:xfrm>
          <a:prstGeom prst="rect">
            <a:avLst/>
          </a:prstGeom>
        </p:spPr>
      </p:pic>
    </p:spTree>
    <p:extLst>
      <p:ext uri="{BB962C8B-B14F-4D97-AF65-F5344CB8AC3E}">
        <p14:creationId xmlns:p14="http://schemas.microsoft.com/office/powerpoint/2010/main" val="99354554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4F5F56E-B3F2-8C45-A160-40821B1F9641}"/>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b="10078"/>
          <a:stretch/>
        </p:blipFill>
        <p:spPr>
          <a:xfrm>
            <a:off x="482600" y="643467"/>
            <a:ext cx="8178799" cy="5571066"/>
          </a:xfrm>
          <a:prstGeom prst="rect">
            <a:avLst/>
          </a:prstGeom>
        </p:spPr>
      </p:pic>
    </p:spTree>
    <p:extLst>
      <p:ext uri="{BB962C8B-B14F-4D97-AF65-F5344CB8AC3E}">
        <p14:creationId xmlns:p14="http://schemas.microsoft.com/office/powerpoint/2010/main" val="95264406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81355A-BDB0-D84A-8DE2-430DCE069E2D}"/>
              </a:ext>
            </a:extLst>
          </p:cNvPr>
          <p:cNvPicPr>
            <a:picLocks noGrp="1" noChangeAspect="1"/>
          </p:cNvPicPr>
          <p:nvPr>
            <p:ph idx="1"/>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1444" b="7125"/>
          <a:stretch/>
        </p:blipFill>
        <p:spPr>
          <a:xfrm>
            <a:off x="482600" y="643467"/>
            <a:ext cx="8178799" cy="5571066"/>
          </a:xfrm>
          <a:prstGeom prst="rect">
            <a:avLst/>
          </a:prstGeom>
        </p:spPr>
      </p:pic>
    </p:spTree>
    <p:extLst>
      <p:ext uri="{BB962C8B-B14F-4D97-AF65-F5344CB8AC3E}">
        <p14:creationId xmlns:p14="http://schemas.microsoft.com/office/powerpoint/2010/main" val="230601706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EE8F9C-20C9-E245-9EC3-863416817FA3}"/>
              </a:ext>
            </a:extLst>
          </p:cNvPr>
          <p:cNvPicPr>
            <a:picLocks noGrp="1" noChangeAspect="1"/>
          </p:cNvPicPr>
          <p:nvPr>
            <p:ph idx="1"/>
          </p:nvPr>
        </p:nvPicPr>
        <p:blipFill rotWithShape="1">
          <a:blip r:embed="rId3"/>
          <a:srcRect t="7743" b="1436"/>
          <a:stretch/>
        </p:blipFill>
        <p:spPr>
          <a:xfrm>
            <a:off x="482600" y="643467"/>
            <a:ext cx="8178799" cy="5571066"/>
          </a:xfrm>
          <a:prstGeom prst="rect">
            <a:avLst/>
          </a:prstGeom>
        </p:spPr>
      </p:pic>
    </p:spTree>
    <p:extLst>
      <p:ext uri="{BB962C8B-B14F-4D97-AF65-F5344CB8AC3E}">
        <p14:creationId xmlns:p14="http://schemas.microsoft.com/office/powerpoint/2010/main" val="180442432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8EF49E-16F3-9242-9092-658620D5585D}"/>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7420" r="-1" b="-1"/>
          <a:stretch/>
        </p:blipFill>
        <p:spPr>
          <a:xfrm>
            <a:off x="482600" y="643467"/>
            <a:ext cx="8178799" cy="5571066"/>
          </a:xfrm>
          <a:prstGeom prst="rect">
            <a:avLst/>
          </a:prstGeom>
        </p:spPr>
      </p:pic>
    </p:spTree>
    <p:extLst>
      <p:ext uri="{BB962C8B-B14F-4D97-AF65-F5344CB8AC3E}">
        <p14:creationId xmlns:p14="http://schemas.microsoft.com/office/powerpoint/2010/main" val="193816598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DD2B0A4-9F09-F644-9185-53BF93664351}"/>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038DAB95-B1D1-9C4F-A734-5198C258968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5355" b="6446"/>
          <a:stretch/>
        </p:blipFill>
        <p:spPr>
          <a:xfrm>
            <a:off x="628649" y="612147"/>
            <a:ext cx="7886701" cy="5564818"/>
          </a:xfrm>
          <a:prstGeom prst="rect">
            <a:avLst/>
          </a:prstGeom>
        </p:spPr>
      </p:pic>
      <p:pic>
        <p:nvPicPr>
          <p:cNvPr id="8" name="Picture 7">
            <a:extLst>
              <a:ext uri="{FF2B5EF4-FFF2-40B4-BE49-F238E27FC236}">
                <a16:creationId xmlns:a16="http://schemas.microsoft.com/office/drawing/2014/main" id="{0ED4FFB8-2F46-2946-AC90-4684FA584B7B}"/>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699255" y="612147"/>
            <a:ext cx="5745487" cy="5745487"/>
          </a:xfrm>
          <a:prstGeom prst="rect">
            <a:avLst/>
          </a:prstGeom>
        </p:spPr>
      </p:pic>
    </p:spTree>
    <p:extLst>
      <p:ext uri="{BB962C8B-B14F-4D97-AF65-F5344CB8AC3E}">
        <p14:creationId xmlns:p14="http://schemas.microsoft.com/office/powerpoint/2010/main" val="11463130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2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B24D17B2-55E7-4BAE-9FB7-267DBE437489}"/>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294902" y="643467"/>
            <a:ext cx="6554195" cy="5571066"/>
          </a:xfrm>
          <a:prstGeom prst="rect">
            <a:avLst/>
          </a:prstGeom>
        </p:spPr>
      </p:pic>
      <p:sp>
        <p:nvSpPr>
          <p:cNvPr id="4" name="Footer Placeholder 3">
            <a:extLst>
              <a:ext uri="{FF2B5EF4-FFF2-40B4-BE49-F238E27FC236}">
                <a16:creationId xmlns:a16="http://schemas.microsoft.com/office/drawing/2014/main" id="{BC03B7E5-3241-4A51-9CD9-172D6E199A8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24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r>
              <a:rPr lang="en-US" sz="1200" kern="1200">
                <a:solidFill>
                  <a:srgbClr val="FFFFFF"/>
                </a:solidFill>
                <a:latin typeface="+mn-lt"/>
                <a:ea typeface="+mn-ea"/>
                <a:cs typeface="+mn-cs"/>
              </a:rPr>
              <a:t>#ACBSWC</a:t>
            </a:r>
          </a:p>
        </p:txBody>
      </p:sp>
    </p:spTree>
    <p:extLst>
      <p:ext uri="{BB962C8B-B14F-4D97-AF65-F5344CB8AC3E}">
        <p14:creationId xmlns:p14="http://schemas.microsoft.com/office/powerpoint/2010/main" val="1177262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FD6E9DD-2D0F-5B47-B655-2A9F1AC24530}"/>
              </a:ext>
            </a:extLst>
          </p:cNvPr>
          <p:cNvPicPr>
            <a:picLocks noGrp="1" noChangeAspect="1"/>
          </p:cNvPicPr>
          <p:nvPr>
            <p:ph idx="1"/>
          </p:nvPr>
        </p:nvPicPr>
        <p:blipFill rotWithShape="1">
          <a:blip r:embed="rId3"/>
          <a:srcRect l="9257" r="8162" b="-1"/>
          <a:stretch/>
        </p:blipFill>
        <p:spPr>
          <a:xfrm>
            <a:off x="482600" y="643467"/>
            <a:ext cx="8178799" cy="5571066"/>
          </a:xfrm>
          <a:prstGeom prst="rect">
            <a:avLst/>
          </a:prstGeom>
        </p:spPr>
      </p:pic>
    </p:spTree>
    <p:extLst>
      <p:ext uri="{BB962C8B-B14F-4D97-AF65-F5344CB8AC3E}">
        <p14:creationId xmlns:p14="http://schemas.microsoft.com/office/powerpoint/2010/main" val="112068712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FD6E9DD-2D0F-5B47-B655-2A9F1AC24530}"/>
              </a:ext>
            </a:extLst>
          </p:cNvPr>
          <p:cNvPicPr>
            <a:picLocks noChangeAspect="1"/>
          </p:cNvPicPr>
          <p:nvPr/>
        </p:nvPicPr>
        <p:blipFill rotWithShape="1">
          <a:blip r:embed="rId3"/>
          <a:srcRect l="25711" r="24618"/>
          <a:stretch/>
        </p:blipFill>
        <p:spPr>
          <a:xfrm>
            <a:off x="3088140" y="10"/>
            <a:ext cx="6055860" cy="6857990"/>
          </a:xfrm>
          <a:prstGeom prst="rect">
            <a:avLst/>
          </a:prstGeom>
        </p:spPr>
      </p:pic>
      <p:sp>
        <p:nvSpPr>
          <p:cNvPr id="17" name="Freeform: Shape 1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40898576-920A-1C43-89CB-5C52BBD7CA2B}"/>
              </a:ext>
            </a:extLst>
          </p:cNvPr>
          <p:cNvSpPr txBox="1"/>
          <p:nvPr/>
        </p:nvSpPr>
        <p:spPr>
          <a:xfrm>
            <a:off x="361457" y="2355289"/>
            <a:ext cx="3949616" cy="1325563"/>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3600" dirty="0">
                <a:latin typeface="+mj-lt"/>
                <a:ea typeface="+mj-ea"/>
                <a:cs typeface="+mj-cs"/>
              </a:rPr>
              <a:t>Shifting  attention among:</a:t>
            </a:r>
          </a:p>
          <a:p>
            <a:pPr marL="571500" indent="-571500" defTabSz="914400">
              <a:lnSpc>
                <a:spcPct val="90000"/>
              </a:lnSpc>
              <a:spcBef>
                <a:spcPct val="0"/>
              </a:spcBef>
              <a:spcAft>
                <a:spcPts val="600"/>
              </a:spcAft>
            </a:pPr>
            <a:endParaRPr lang="en-US" sz="3600" dirty="0">
              <a:latin typeface="+mj-lt"/>
              <a:ea typeface="+mj-ea"/>
              <a:cs typeface="+mj-cs"/>
            </a:endParaRPr>
          </a:p>
          <a:p>
            <a:pPr marL="571500" indent="-571500" defTabSz="914400">
              <a:lnSpc>
                <a:spcPct val="90000"/>
              </a:lnSpc>
              <a:spcBef>
                <a:spcPct val="0"/>
              </a:spcBef>
              <a:spcAft>
                <a:spcPts val="600"/>
              </a:spcAft>
            </a:pPr>
            <a:r>
              <a:rPr lang="en-US" sz="3600" dirty="0">
                <a:latin typeface="+mj-lt"/>
                <a:ea typeface="+mj-ea"/>
                <a:cs typeface="+mj-cs"/>
              </a:rPr>
              <a:t>	Thoughts</a:t>
            </a:r>
          </a:p>
          <a:p>
            <a:pPr marL="571500" indent="-571500" defTabSz="914400">
              <a:lnSpc>
                <a:spcPct val="90000"/>
              </a:lnSpc>
              <a:spcBef>
                <a:spcPct val="0"/>
              </a:spcBef>
              <a:spcAft>
                <a:spcPts val="600"/>
              </a:spcAft>
            </a:pPr>
            <a:r>
              <a:rPr lang="en-US" sz="3600" dirty="0">
                <a:latin typeface="+mj-lt"/>
                <a:ea typeface="+mj-ea"/>
                <a:cs typeface="+mj-cs"/>
              </a:rPr>
              <a:t>	Feelings</a:t>
            </a:r>
          </a:p>
          <a:p>
            <a:pPr marL="571500" indent="-571500" defTabSz="914400">
              <a:lnSpc>
                <a:spcPct val="90000"/>
              </a:lnSpc>
              <a:spcBef>
                <a:spcPct val="0"/>
              </a:spcBef>
              <a:spcAft>
                <a:spcPts val="600"/>
              </a:spcAft>
            </a:pPr>
            <a:r>
              <a:rPr lang="en-US" sz="3600" dirty="0">
                <a:latin typeface="+mj-lt"/>
                <a:ea typeface="+mj-ea"/>
                <a:cs typeface="+mj-cs"/>
              </a:rPr>
              <a:t>	Perceptions</a:t>
            </a:r>
          </a:p>
        </p:txBody>
      </p:sp>
    </p:spTree>
    <p:extLst>
      <p:ext uri="{BB962C8B-B14F-4D97-AF65-F5344CB8AC3E}">
        <p14:creationId xmlns:p14="http://schemas.microsoft.com/office/powerpoint/2010/main" val="3470110740"/>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1EFACB-CF77-484E-9AA7-D1DF8EFAF8FD}"/>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4904" r="12516" b="-1"/>
          <a:stretch/>
        </p:blipFill>
        <p:spPr>
          <a:xfrm>
            <a:off x="482600" y="643467"/>
            <a:ext cx="8178799" cy="5571066"/>
          </a:xfrm>
          <a:prstGeom prst="rect">
            <a:avLst/>
          </a:prstGeom>
        </p:spPr>
      </p:pic>
    </p:spTree>
    <p:extLst>
      <p:ext uri="{BB962C8B-B14F-4D97-AF65-F5344CB8AC3E}">
        <p14:creationId xmlns:p14="http://schemas.microsoft.com/office/powerpoint/2010/main" val="339863940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1EFACB-CF77-484E-9AA7-D1DF8EFAF8F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21358" r="28971"/>
          <a:stretch/>
        </p:blipFill>
        <p:spPr>
          <a:xfrm>
            <a:off x="3088140" y="10"/>
            <a:ext cx="6055860" cy="6857990"/>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B3C0F3FF-191F-0B44-8971-91618F02B073}"/>
              </a:ext>
            </a:extLst>
          </p:cNvPr>
          <p:cNvSpPr txBox="1"/>
          <p:nvPr/>
        </p:nvSpPr>
        <p:spPr>
          <a:xfrm>
            <a:off x="603504" y="1763620"/>
            <a:ext cx="3949616" cy="1325563"/>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3600" dirty="0">
                <a:latin typeface="+mj-lt"/>
                <a:ea typeface="+mj-ea"/>
                <a:cs typeface="+mj-cs"/>
              </a:rPr>
              <a:t>Responding to </a:t>
            </a:r>
            <a:r>
              <a:rPr lang="en-US" sz="3600" dirty="0" err="1">
                <a:latin typeface="+mj-lt"/>
                <a:ea typeface="+mj-ea"/>
                <a:cs typeface="+mj-cs"/>
              </a:rPr>
              <a:t>Aversives</a:t>
            </a:r>
            <a:r>
              <a:rPr lang="en-US" sz="3600" dirty="0">
                <a:latin typeface="+mj-lt"/>
                <a:ea typeface="+mj-ea"/>
                <a:cs typeface="+mj-cs"/>
              </a:rPr>
              <a:t> with:</a:t>
            </a:r>
          </a:p>
          <a:p>
            <a:pPr marL="571500" indent="-571500" defTabSz="914400">
              <a:lnSpc>
                <a:spcPct val="90000"/>
              </a:lnSpc>
              <a:spcBef>
                <a:spcPct val="0"/>
              </a:spcBef>
              <a:spcAft>
                <a:spcPts val="600"/>
              </a:spcAft>
            </a:pPr>
            <a:endParaRPr lang="en-US" sz="3600" dirty="0">
              <a:latin typeface="+mj-lt"/>
              <a:ea typeface="+mj-ea"/>
              <a:cs typeface="+mj-cs"/>
            </a:endParaRPr>
          </a:p>
          <a:p>
            <a:pPr marL="571500" indent="-571500" defTabSz="914400">
              <a:lnSpc>
                <a:spcPct val="90000"/>
              </a:lnSpc>
              <a:spcBef>
                <a:spcPct val="0"/>
              </a:spcBef>
              <a:spcAft>
                <a:spcPts val="600"/>
              </a:spcAft>
            </a:pPr>
            <a:r>
              <a:rPr lang="en-US" sz="3600" dirty="0">
                <a:latin typeface="+mj-lt"/>
                <a:ea typeface="+mj-ea"/>
                <a:cs typeface="+mj-cs"/>
              </a:rPr>
              <a:t>	Awareness</a:t>
            </a:r>
          </a:p>
          <a:p>
            <a:pPr marL="571500" indent="-571500" defTabSz="914400">
              <a:lnSpc>
                <a:spcPct val="90000"/>
              </a:lnSpc>
              <a:spcBef>
                <a:spcPct val="0"/>
              </a:spcBef>
              <a:spcAft>
                <a:spcPts val="600"/>
              </a:spcAft>
            </a:pPr>
            <a:r>
              <a:rPr lang="en-US" sz="3600" dirty="0">
                <a:latin typeface="+mj-lt"/>
                <a:ea typeface="+mj-ea"/>
                <a:cs typeface="+mj-cs"/>
              </a:rPr>
              <a:t>	Approach</a:t>
            </a:r>
          </a:p>
        </p:txBody>
      </p:sp>
      <p:sp>
        <p:nvSpPr>
          <p:cNvPr id="8" name="Content Placeholder 7">
            <a:extLst>
              <a:ext uri="{FF2B5EF4-FFF2-40B4-BE49-F238E27FC236}">
                <a16:creationId xmlns:a16="http://schemas.microsoft.com/office/drawing/2014/main" id="{7FAB839B-F973-4FBB-A7BF-3251FF0EC9AF}"/>
              </a:ext>
            </a:extLst>
          </p:cNvPr>
          <p:cNvSpPr>
            <a:spLocks noGrp="1"/>
          </p:cNvSpPr>
          <p:nvPr>
            <p:ph idx="1"/>
          </p:nvPr>
        </p:nvSpPr>
        <p:spPr>
          <a:xfrm>
            <a:off x="603504" y="2022601"/>
            <a:ext cx="2956124" cy="4154361"/>
          </a:xfrm>
        </p:spPr>
        <p:txBody>
          <a:bodyPr vert="horz" lIns="91440" tIns="45720" rIns="91440" bIns="45720" rtlCol="0">
            <a:normAutofit/>
          </a:bodyPr>
          <a:lstStyle/>
          <a:p>
            <a:pPr indent="-228600" defTabSz="914400"/>
            <a:endParaRPr lang="en-US" sz="1700" dirty="0"/>
          </a:p>
          <a:p>
            <a:pPr indent="-228600" defTabSz="914400"/>
            <a:endParaRPr lang="en-US" sz="1700" dirty="0"/>
          </a:p>
          <a:p>
            <a:pPr indent="-228600" defTabSz="914400"/>
            <a:endParaRPr lang="en-US" sz="1700" dirty="0"/>
          </a:p>
        </p:txBody>
      </p:sp>
    </p:spTree>
    <p:extLst>
      <p:ext uri="{BB962C8B-B14F-4D97-AF65-F5344CB8AC3E}">
        <p14:creationId xmlns:p14="http://schemas.microsoft.com/office/powerpoint/2010/main" val="148682473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185AA2-1D35-464A-9286-7DEE1469D7A4}"/>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b="9179"/>
          <a:stretch/>
        </p:blipFill>
        <p:spPr>
          <a:xfrm>
            <a:off x="482600" y="643467"/>
            <a:ext cx="8178799" cy="5571066"/>
          </a:xfrm>
          <a:prstGeom prst="rect">
            <a:avLst/>
          </a:prstGeom>
        </p:spPr>
      </p:pic>
    </p:spTree>
    <p:extLst>
      <p:ext uri="{BB962C8B-B14F-4D97-AF65-F5344CB8AC3E}">
        <p14:creationId xmlns:p14="http://schemas.microsoft.com/office/powerpoint/2010/main" val="223663561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185AA2-1D35-464A-9286-7DEE1469D7A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27" r="33646"/>
          <a:stretch/>
        </p:blipFill>
        <p:spPr>
          <a:xfrm>
            <a:off x="3088140" y="10"/>
            <a:ext cx="6055860" cy="6857990"/>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798D867-B61E-9A45-83FB-A4F943604F4D}"/>
              </a:ext>
            </a:extLst>
          </p:cNvPr>
          <p:cNvSpPr txBox="1"/>
          <p:nvPr/>
        </p:nvSpPr>
        <p:spPr>
          <a:xfrm>
            <a:off x="603504" y="2022601"/>
            <a:ext cx="3949616" cy="1325563"/>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3600" dirty="0">
                <a:latin typeface="+mj-lt"/>
                <a:ea typeface="+mj-ea"/>
                <a:cs typeface="+mj-cs"/>
              </a:rPr>
              <a:t>Shifting among experiences of:</a:t>
            </a:r>
          </a:p>
          <a:p>
            <a:pPr defTabSz="914400">
              <a:lnSpc>
                <a:spcPct val="90000"/>
              </a:lnSpc>
              <a:spcBef>
                <a:spcPct val="0"/>
              </a:spcBef>
              <a:spcAft>
                <a:spcPts val="600"/>
              </a:spcAft>
            </a:pPr>
            <a:endParaRPr lang="en-US" sz="3600" dirty="0">
              <a:latin typeface="+mj-lt"/>
              <a:ea typeface="+mj-ea"/>
              <a:cs typeface="+mj-cs"/>
            </a:endParaRPr>
          </a:p>
          <a:p>
            <a:pPr marL="571500" indent="-571500" defTabSz="914400">
              <a:lnSpc>
                <a:spcPct val="90000"/>
              </a:lnSpc>
              <a:spcBef>
                <a:spcPct val="0"/>
              </a:spcBef>
              <a:spcAft>
                <a:spcPts val="600"/>
              </a:spcAft>
            </a:pPr>
            <a:r>
              <a:rPr lang="en-US" sz="3600" dirty="0">
                <a:latin typeface="+mj-lt"/>
                <a:ea typeface="+mj-ea"/>
                <a:cs typeface="+mj-cs"/>
              </a:rPr>
              <a:t>Self</a:t>
            </a:r>
          </a:p>
          <a:p>
            <a:pPr marL="571500" indent="-571500" defTabSz="914400">
              <a:lnSpc>
                <a:spcPct val="90000"/>
              </a:lnSpc>
              <a:spcBef>
                <a:spcPct val="0"/>
              </a:spcBef>
              <a:spcAft>
                <a:spcPts val="600"/>
              </a:spcAft>
            </a:pPr>
            <a:r>
              <a:rPr lang="en-US" sz="3600" dirty="0">
                <a:latin typeface="+mj-lt"/>
                <a:ea typeface="+mj-ea"/>
                <a:cs typeface="+mj-cs"/>
              </a:rPr>
              <a:t>Other</a:t>
            </a:r>
          </a:p>
        </p:txBody>
      </p:sp>
      <p:sp>
        <p:nvSpPr>
          <p:cNvPr id="8" name="Content Placeholder 7">
            <a:extLst>
              <a:ext uri="{FF2B5EF4-FFF2-40B4-BE49-F238E27FC236}">
                <a16:creationId xmlns:a16="http://schemas.microsoft.com/office/drawing/2014/main" id="{D8B124B6-763F-49E1-BDEC-71467B39DCFF}"/>
              </a:ext>
            </a:extLst>
          </p:cNvPr>
          <p:cNvSpPr>
            <a:spLocks noGrp="1"/>
          </p:cNvSpPr>
          <p:nvPr>
            <p:ph idx="1"/>
          </p:nvPr>
        </p:nvSpPr>
        <p:spPr>
          <a:xfrm>
            <a:off x="603504" y="2022601"/>
            <a:ext cx="2956124" cy="4154361"/>
          </a:xfrm>
        </p:spPr>
        <p:txBody>
          <a:bodyPr vert="horz" lIns="91440" tIns="45720" rIns="91440" bIns="45720" rtlCol="0">
            <a:normAutofit/>
          </a:bodyPr>
          <a:lstStyle/>
          <a:p>
            <a:pPr indent="-228600" defTabSz="914400"/>
            <a:endParaRPr lang="en-US" sz="1700"/>
          </a:p>
        </p:txBody>
      </p:sp>
    </p:spTree>
    <p:extLst>
      <p:ext uri="{BB962C8B-B14F-4D97-AF65-F5344CB8AC3E}">
        <p14:creationId xmlns:p14="http://schemas.microsoft.com/office/powerpoint/2010/main" val="45147699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74014-E025-6B45-878B-BB839E22BF0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F44EE7B-B38E-EC4D-9836-589F5AB933D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18333" r="18523"/>
          <a:stretch/>
        </p:blipFill>
        <p:spPr>
          <a:xfrm>
            <a:off x="628651" y="471487"/>
            <a:ext cx="7886700" cy="5915025"/>
          </a:xfrm>
          <a:prstGeom prst="rect">
            <a:avLst/>
          </a:prstGeom>
        </p:spPr>
      </p:pic>
    </p:spTree>
    <p:extLst>
      <p:ext uri="{BB962C8B-B14F-4D97-AF65-F5344CB8AC3E}">
        <p14:creationId xmlns:p14="http://schemas.microsoft.com/office/powerpoint/2010/main" val="393140401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030367-DBDA-A143-8B5A-1F4DED0E4BC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18333" r="18523"/>
          <a:stretch/>
        </p:blipFill>
        <p:spPr>
          <a:xfrm>
            <a:off x="628651" y="471487"/>
            <a:ext cx="7886700" cy="5915025"/>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798D867-B61E-9A45-83FB-A4F943604F4D}"/>
              </a:ext>
            </a:extLst>
          </p:cNvPr>
          <p:cNvSpPr txBox="1"/>
          <p:nvPr/>
        </p:nvSpPr>
        <p:spPr>
          <a:xfrm>
            <a:off x="622384" y="1538506"/>
            <a:ext cx="3949616" cy="1325563"/>
          </a:xfrm>
          <a:prstGeom prst="rect">
            <a:avLst/>
          </a:prstGeom>
        </p:spPr>
        <p:txBody>
          <a:bodyPr vert="horz" lIns="91440" tIns="45720" rIns="91440" bIns="45720" rtlCol="0" anchor="ctr">
            <a:noAutofit/>
          </a:bodyPr>
          <a:lstStyle/>
          <a:p>
            <a:endParaRPr lang="en-US" sz="3600" dirty="0">
              <a:latin typeface="+mj-lt"/>
              <a:ea typeface="+mj-ea"/>
              <a:cs typeface="+mj-cs"/>
            </a:endParaRPr>
          </a:p>
          <a:p>
            <a:endParaRPr lang="en-US" sz="3600" dirty="0">
              <a:latin typeface="+mj-lt"/>
              <a:ea typeface="+mj-ea"/>
              <a:cs typeface="+mj-cs"/>
            </a:endParaRPr>
          </a:p>
          <a:p>
            <a:endParaRPr lang="en-US" sz="3600" dirty="0">
              <a:latin typeface="+mj-lt"/>
              <a:ea typeface="+mj-ea"/>
              <a:cs typeface="+mj-cs"/>
            </a:endParaRPr>
          </a:p>
          <a:p>
            <a:r>
              <a:rPr lang="en-US" sz="3600" dirty="0">
                <a:latin typeface="+mj-lt"/>
                <a:ea typeface="+mj-ea"/>
                <a:cs typeface="+mj-cs"/>
              </a:rPr>
              <a:t>Shifting perspective across:</a:t>
            </a:r>
          </a:p>
          <a:p>
            <a:endParaRPr lang="en-US" sz="3600" dirty="0">
              <a:latin typeface="+mj-lt"/>
              <a:ea typeface="+mj-ea"/>
              <a:cs typeface="+mj-cs"/>
            </a:endParaRPr>
          </a:p>
          <a:p>
            <a:r>
              <a:rPr lang="en-US" sz="3600" dirty="0">
                <a:latin typeface="+mj-lt"/>
                <a:ea typeface="+mj-ea"/>
                <a:cs typeface="+mj-cs"/>
              </a:rPr>
              <a:t>	Person</a:t>
            </a:r>
          </a:p>
          <a:p>
            <a:r>
              <a:rPr lang="en-US" sz="3600" dirty="0">
                <a:latin typeface="+mj-lt"/>
                <a:ea typeface="+mj-ea"/>
                <a:cs typeface="+mj-cs"/>
              </a:rPr>
              <a:t>	Situation</a:t>
            </a:r>
          </a:p>
          <a:p>
            <a:r>
              <a:rPr lang="en-US" sz="3600" dirty="0">
                <a:latin typeface="+mj-lt"/>
                <a:ea typeface="+mj-ea"/>
                <a:cs typeface="+mj-cs"/>
              </a:rPr>
              <a:t>	Time </a:t>
            </a:r>
          </a:p>
        </p:txBody>
      </p:sp>
    </p:spTree>
    <p:extLst>
      <p:ext uri="{BB962C8B-B14F-4D97-AF65-F5344CB8AC3E}">
        <p14:creationId xmlns:p14="http://schemas.microsoft.com/office/powerpoint/2010/main" val="211347487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2750F8-D22F-A342-893C-91F568C2793D}"/>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b="18179"/>
          <a:stretch/>
        </p:blipFill>
        <p:spPr>
          <a:xfrm>
            <a:off x="482600" y="643467"/>
            <a:ext cx="8178799" cy="5571066"/>
          </a:xfrm>
          <a:prstGeom prst="rect">
            <a:avLst/>
          </a:prstGeom>
        </p:spPr>
      </p:pic>
    </p:spTree>
    <p:extLst>
      <p:ext uri="{BB962C8B-B14F-4D97-AF65-F5344CB8AC3E}">
        <p14:creationId xmlns:p14="http://schemas.microsoft.com/office/powerpoint/2010/main" val="3285380259"/>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B245CFA6-F428-564F-8163-572DE0CADF75}"/>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b="18179"/>
          <a:stretch/>
        </p:blipFill>
        <p:spPr>
          <a:xfrm>
            <a:off x="482600" y="643467"/>
            <a:ext cx="8178799" cy="5571066"/>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798D867-B61E-9A45-83FB-A4F943604F4D}"/>
              </a:ext>
            </a:extLst>
          </p:cNvPr>
          <p:cNvSpPr txBox="1"/>
          <p:nvPr/>
        </p:nvSpPr>
        <p:spPr>
          <a:xfrm>
            <a:off x="622383" y="2103198"/>
            <a:ext cx="3949616" cy="1325563"/>
          </a:xfrm>
          <a:prstGeom prst="rect">
            <a:avLst/>
          </a:prstGeom>
        </p:spPr>
        <p:txBody>
          <a:bodyPr vert="horz" lIns="91440" tIns="45720" rIns="91440" bIns="45720" rtlCol="0" anchor="ctr">
            <a:noAutofit/>
          </a:bodyPr>
          <a:lstStyle/>
          <a:p>
            <a:r>
              <a:rPr lang="en-US" sz="3600" dirty="0">
                <a:latin typeface="+mj-lt"/>
                <a:ea typeface="+mj-ea"/>
                <a:cs typeface="+mj-cs"/>
              </a:rPr>
              <a:t>Tracking:</a:t>
            </a:r>
          </a:p>
          <a:p>
            <a:endParaRPr lang="en-US" sz="3600" dirty="0">
              <a:latin typeface="+mj-lt"/>
              <a:ea typeface="+mj-ea"/>
              <a:cs typeface="+mj-cs"/>
            </a:endParaRPr>
          </a:p>
          <a:p>
            <a:r>
              <a:rPr lang="en-US" sz="3600" dirty="0">
                <a:latin typeface="+mj-lt"/>
                <a:ea typeface="+mj-ea"/>
                <a:cs typeface="+mj-cs"/>
              </a:rPr>
              <a:t>	Behavior</a:t>
            </a:r>
          </a:p>
          <a:p>
            <a:r>
              <a:rPr lang="en-US" sz="3600" dirty="0">
                <a:latin typeface="+mj-lt"/>
                <a:ea typeface="+mj-ea"/>
                <a:cs typeface="+mj-cs"/>
              </a:rPr>
              <a:t>	Context</a:t>
            </a:r>
          </a:p>
          <a:p>
            <a:r>
              <a:rPr lang="en-US" sz="3600" dirty="0">
                <a:latin typeface="+mj-lt"/>
                <a:ea typeface="+mj-ea"/>
                <a:cs typeface="+mj-cs"/>
              </a:rPr>
              <a:t>	Function</a:t>
            </a:r>
          </a:p>
        </p:txBody>
      </p:sp>
    </p:spTree>
    <p:extLst>
      <p:ext uri="{BB962C8B-B14F-4D97-AF65-F5344CB8AC3E}">
        <p14:creationId xmlns:p14="http://schemas.microsoft.com/office/powerpoint/2010/main" val="291723726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A5B9ED-6B10-214D-A2E3-7FC0E2428D9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9211" r="7165"/>
          <a:stretch/>
        </p:blipFill>
        <p:spPr>
          <a:xfrm>
            <a:off x="430104" y="457200"/>
            <a:ext cx="8283590" cy="5943456"/>
          </a:xfrm>
          <a:prstGeom prst="rect">
            <a:avLst/>
          </a:prstGeom>
        </p:spPr>
      </p:pic>
    </p:spTree>
    <p:extLst>
      <p:ext uri="{BB962C8B-B14F-4D97-AF65-F5344CB8AC3E}">
        <p14:creationId xmlns:p14="http://schemas.microsoft.com/office/powerpoint/2010/main" val="384139026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BA633658-EB51-6445-A0E8-04A81F2E9429}"/>
              </a:ext>
            </a:extLst>
          </p:cNvPr>
          <p:cNvSpPr>
            <a:spLocks noGrp="1"/>
          </p:cNvSpPr>
          <p:nvPr>
            <p:ph idx="1"/>
          </p:nvPr>
        </p:nvSpPr>
        <p:spPr/>
        <p:txBody>
          <a:bodyPr/>
          <a:lstStyle/>
          <a:p>
            <a:endParaRPr lang="en-US"/>
          </a:p>
        </p:txBody>
      </p:sp>
      <p:pic>
        <p:nvPicPr>
          <p:cNvPr id="16" name="Content Placeholder 3" descr="A picture containing holding, wearing, person, table&#10;&#10;Description automatically generated">
            <a:extLst>
              <a:ext uri="{FF2B5EF4-FFF2-40B4-BE49-F238E27FC236}">
                <a16:creationId xmlns:a16="http://schemas.microsoft.com/office/drawing/2014/main" id="{51F9E1FC-F671-3D41-B030-67CCA0C9E8E2}"/>
              </a:ext>
            </a:extLst>
          </p:cNvPr>
          <p:cNvPicPr>
            <a:picLocks noChangeAspect="1"/>
          </p:cNvPicPr>
          <p:nvPr/>
        </p:nvPicPr>
        <p:blipFill rotWithShape="1">
          <a:blip r:embed="rId3"/>
          <a:srcRect l="1379" r="625" b="-2"/>
          <a:stretch/>
        </p:blipFill>
        <p:spPr>
          <a:xfrm>
            <a:off x="482600" y="643467"/>
            <a:ext cx="8178799" cy="5571066"/>
          </a:xfrm>
          <a:prstGeom prst="rect">
            <a:avLst/>
          </a:prstGeom>
        </p:spPr>
      </p:pic>
    </p:spTree>
    <p:extLst>
      <p:ext uri="{BB962C8B-B14F-4D97-AF65-F5344CB8AC3E}">
        <p14:creationId xmlns:p14="http://schemas.microsoft.com/office/powerpoint/2010/main" val="408007771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holding, wearing, person, table&#10;&#10;Description automatically generated">
            <a:extLst>
              <a:ext uri="{FF2B5EF4-FFF2-40B4-BE49-F238E27FC236}">
                <a16:creationId xmlns:a16="http://schemas.microsoft.com/office/drawing/2014/main" id="{6532FFEA-B901-6E41-AADE-78055405B758}"/>
              </a:ext>
            </a:extLst>
          </p:cNvPr>
          <p:cNvPicPr>
            <a:picLocks noGrp="1" noChangeAspect="1"/>
          </p:cNvPicPr>
          <p:nvPr>
            <p:ph idx="1"/>
          </p:nvPr>
        </p:nvPicPr>
        <p:blipFill rotWithShape="1">
          <a:blip r:embed="rId3"/>
          <a:srcRect l="9415" r="26683" b="9091"/>
          <a:stretch/>
        </p:blipFill>
        <p:spPr>
          <a:xfrm>
            <a:off x="1922044" y="1"/>
            <a:ext cx="7221956" cy="6857999"/>
          </a:xfrm>
          <a:prstGeom prst="rect">
            <a:avLst/>
          </a:prstGeom>
        </p:spPr>
      </p:pic>
      <p:sp>
        <p:nvSpPr>
          <p:cNvPr id="9" name="Freeform: Shape 8">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06573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4465335"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6352FA5-B098-E842-A0A0-9BBE4EF64A77}"/>
              </a:ext>
            </a:extLst>
          </p:cNvPr>
          <p:cNvSpPr txBox="1"/>
          <p:nvPr/>
        </p:nvSpPr>
        <p:spPr>
          <a:xfrm>
            <a:off x="412095" y="710361"/>
            <a:ext cx="3003458" cy="3416320"/>
          </a:xfrm>
          <a:prstGeom prst="rect">
            <a:avLst/>
          </a:prstGeom>
          <a:noFill/>
        </p:spPr>
        <p:txBody>
          <a:bodyPr wrap="square" rtlCol="0">
            <a:spAutoFit/>
          </a:bodyPr>
          <a:lstStyle/>
          <a:p>
            <a:r>
              <a:rPr lang="en-US" sz="3600" dirty="0">
                <a:latin typeface="+mj-lt"/>
                <a:ea typeface="+mj-ea"/>
                <a:cs typeface="+mj-cs"/>
              </a:rPr>
              <a:t>Responding to </a:t>
            </a:r>
            <a:r>
              <a:rPr lang="en-US" sz="3600" dirty="0" err="1">
                <a:latin typeface="+mj-lt"/>
                <a:ea typeface="+mj-ea"/>
                <a:cs typeface="+mj-cs"/>
              </a:rPr>
              <a:t>Appetitives</a:t>
            </a:r>
            <a:r>
              <a:rPr lang="en-US" sz="3600" dirty="0">
                <a:latin typeface="+mj-lt"/>
                <a:ea typeface="+mj-ea"/>
                <a:cs typeface="+mj-cs"/>
              </a:rPr>
              <a:t> with:</a:t>
            </a:r>
          </a:p>
          <a:p>
            <a:endParaRPr lang="en-US" sz="3600" dirty="0">
              <a:latin typeface="+mj-lt"/>
              <a:ea typeface="+mj-ea"/>
              <a:cs typeface="+mj-cs"/>
            </a:endParaRPr>
          </a:p>
          <a:p>
            <a:r>
              <a:rPr lang="en-US" sz="3600" dirty="0">
                <a:latin typeface="+mj-lt"/>
                <a:ea typeface="+mj-ea"/>
                <a:cs typeface="+mj-cs"/>
              </a:rPr>
              <a:t>	Awareness</a:t>
            </a:r>
          </a:p>
          <a:p>
            <a:r>
              <a:rPr lang="en-US" sz="3600" dirty="0">
                <a:latin typeface="+mj-lt"/>
                <a:ea typeface="+mj-ea"/>
                <a:cs typeface="+mj-cs"/>
              </a:rPr>
              <a:t>	Approach</a:t>
            </a:r>
          </a:p>
        </p:txBody>
      </p:sp>
    </p:spTree>
    <p:extLst>
      <p:ext uri="{BB962C8B-B14F-4D97-AF65-F5344CB8AC3E}">
        <p14:creationId xmlns:p14="http://schemas.microsoft.com/office/powerpoint/2010/main" val="2044353226"/>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34497F-5B3C-3C44-8AC8-BAC0691A95D2}"/>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14259" r="3161" b="-1"/>
          <a:stretch/>
        </p:blipFill>
        <p:spPr>
          <a:xfrm>
            <a:off x="482600" y="643467"/>
            <a:ext cx="8178799" cy="557106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B79F36AE-E77C-FF46-A262-F02F9D77498F}"/>
              </a:ext>
            </a:extLst>
          </p:cNvPr>
          <p:cNvPicPr>
            <a:picLocks noChangeAspect="1"/>
          </p:cNvPicPr>
          <p:nvPr/>
        </p:nvPicPr>
        <p:blipFill>
          <a:blip r:embed="rId5"/>
          <a:stretch>
            <a:fillRect/>
          </a:stretch>
        </p:blipFill>
        <p:spPr>
          <a:xfrm>
            <a:off x="2084293" y="643467"/>
            <a:ext cx="4975412" cy="5580266"/>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A2B9880B-03D8-1A49-9769-35D623EB914A}"/>
              </a:ext>
            </a:extLst>
          </p:cNvPr>
          <p:cNvPicPr>
            <a:picLocks noChangeAspect="1"/>
          </p:cNvPicPr>
          <p:nvPr/>
        </p:nvPicPr>
        <p:blipFill>
          <a:blip r:embed="rId5"/>
          <a:stretch>
            <a:fillRect/>
          </a:stretch>
        </p:blipFill>
        <p:spPr>
          <a:xfrm>
            <a:off x="2084294" y="643467"/>
            <a:ext cx="4975412" cy="5580266"/>
          </a:xfrm>
          <a:prstGeom prst="rect">
            <a:avLst/>
          </a:prstGeom>
        </p:spPr>
      </p:pic>
    </p:spTree>
    <p:extLst>
      <p:ext uri="{BB962C8B-B14F-4D97-AF65-F5344CB8AC3E}">
        <p14:creationId xmlns:p14="http://schemas.microsoft.com/office/powerpoint/2010/main" val="34732667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14AA-2653-5948-9042-6DAED8F2FCA3}"/>
              </a:ext>
            </a:extLst>
          </p:cNvPr>
          <p:cNvSpPr>
            <a:spLocks noGrp="1"/>
          </p:cNvSpPr>
          <p:nvPr>
            <p:ph type="ctrTitle"/>
          </p:nvPr>
        </p:nvSpPr>
        <p:spPr>
          <a:xfrm>
            <a:off x="4972049" y="539886"/>
            <a:ext cx="3571859" cy="2889114"/>
          </a:xfrm>
        </p:spPr>
        <p:txBody>
          <a:bodyPr anchor="b">
            <a:noAutofit/>
          </a:bodyPr>
          <a:lstStyle/>
          <a:p>
            <a:pPr algn="l"/>
            <a:r>
              <a:rPr lang="en-US" sz="3000" b="1" dirty="0"/>
              <a:t>Looking Back to Stay Ahead:</a:t>
            </a:r>
            <a:br>
              <a:rPr lang="en-US" sz="3000" b="1" dirty="0"/>
            </a:br>
            <a:r>
              <a:rPr lang="en-US" sz="3000" b="1" dirty="0"/>
              <a:t> </a:t>
            </a:r>
            <a:br>
              <a:rPr lang="en-US" sz="3000" b="1" dirty="0"/>
            </a:br>
            <a:r>
              <a:rPr lang="en-US" sz="3000" b="1" dirty="0"/>
              <a:t>Recasting ACT as Behavior Analysis</a:t>
            </a:r>
            <a:br>
              <a:rPr lang="en-US" sz="3000" dirty="0"/>
            </a:br>
            <a:r>
              <a:rPr lang="en-US" sz="3000" b="1" dirty="0"/>
              <a:t> </a:t>
            </a:r>
            <a:endParaRPr lang="en-US" sz="3000" dirty="0"/>
          </a:p>
        </p:txBody>
      </p:sp>
      <p:sp>
        <p:nvSpPr>
          <p:cNvPr id="3" name="Subtitle 2">
            <a:extLst>
              <a:ext uri="{FF2B5EF4-FFF2-40B4-BE49-F238E27FC236}">
                <a16:creationId xmlns:a16="http://schemas.microsoft.com/office/drawing/2014/main" id="{D9A0E9FB-BCED-4348-9E06-7DB2870789C6}"/>
              </a:ext>
            </a:extLst>
          </p:cNvPr>
          <p:cNvSpPr>
            <a:spLocks noGrp="1"/>
          </p:cNvSpPr>
          <p:nvPr>
            <p:ph type="subTitle" idx="1"/>
          </p:nvPr>
        </p:nvSpPr>
        <p:spPr>
          <a:xfrm>
            <a:off x="3914322" y="5334000"/>
            <a:ext cx="4629586" cy="1238250"/>
          </a:xfrm>
        </p:spPr>
        <p:txBody>
          <a:bodyPr anchor="t">
            <a:normAutofit/>
          </a:bodyPr>
          <a:lstStyle/>
          <a:p>
            <a:pPr algn="l"/>
            <a:r>
              <a:rPr lang="en-US" sz="2800" dirty="0" err="1"/>
              <a:t>emily.sandoz@louisiana.edu</a:t>
            </a:r>
            <a:endParaRPr lang="en-US" sz="2800" dirty="0"/>
          </a:p>
        </p:txBody>
      </p:sp>
      <p:sp>
        <p:nvSpPr>
          <p:cNvPr id="17"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hotocollage5.psd">
            <a:extLst>
              <a:ext uri="{FF2B5EF4-FFF2-40B4-BE49-F238E27FC236}">
                <a16:creationId xmlns:a16="http://schemas.microsoft.com/office/drawing/2014/main" id="{6CE3F76C-8B2C-504F-BF92-40C5D7665E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6256" r="44333"/>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0739790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D702282-6D30-A744-9F65-210EDDA5226B}"/>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r="17054" b="1"/>
          <a:stretch/>
        </p:blipFill>
        <p:spPr>
          <a:xfrm>
            <a:off x="482600" y="643467"/>
            <a:ext cx="8178799" cy="5571066"/>
          </a:xfrm>
          <a:prstGeom prst="rect">
            <a:avLst/>
          </a:prstGeom>
        </p:spPr>
      </p:pic>
    </p:spTree>
    <p:extLst>
      <p:ext uri="{BB962C8B-B14F-4D97-AF65-F5344CB8AC3E}">
        <p14:creationId xmlns:p14="http://schemas.microsoft.com/office/powerpoint/2010/main" val="148422134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0E1F44-4C4C-A64F-A9E3-6A79C30C177A}"/>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10797" r="6622" b="-1"/>
          <a:stretch/>
        </p:blipFill>
        <p:spPr>
          <a:xfrm>
            <a:off x="482600" y="643467"/>
            <a:ext cx="8178799" cy="5571066"/>
          </a:xfrm>
          <a:prstGeom prst="rect">
            <a:avLst/>
          </a:prstGeom>
        </p:spPr>
      </p:pic>
    </p:spTree>
    <p:extLst>
      <p:ext uri="{BB962C8B-B14F-4D97-AF65-F5344CB8AC3E}">
        <p14:creationId xmlns:p14="http://schemas.microsoft.com/office/powerpoint/2010/main" val="111999586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7C240F5-8083-D044-8D00-981EC081622D}"/>
              </a:ext>
            </a:extLst>
          </p:cNvPr>
          <p:cNvPicPr>
            <a:picLocks noGrp="1" noChangeAspect="1"/>
          </p:cNvPicPr>
          <p:nvPr>
            <p:ph idx="1"/>
          </p:nvPr>
        </p:nvPicPr>
        <p:blipFill rotWithShape="1">
          <a:blip r:embed="rId3"/>
          <a:srcRect l="5595" r="8522"/>
          <a:stretch/>
        </p:blipFill>
        <p:spPr>
          <a:xfrm>
            <a:off x="482600" y="643467"/>
            <a:ext cx="8178799" cy="5571066"/>
          </a:xfrm>
          <a:prstGeom prst="rect">
            <a:avLst/>
          </a:prstGeom>
        </p:spPr>
      </p:pic>
    </p:spTree>
    <p:extLst>
      <p:ext uri="{BB962C8B-B14F-4D97-AF65-F5344CB8AC3E}">
        <p14:creationId xmlns:p14="http://schemas.microsoft.com/office/powerpoint/2010/main" val="192261374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2E6EA5B-EEE9-3C4A-9561-D632AAE824CF}"/>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10475" r="6944" b="-1"/>
          <a:stretch/>
        </p:blipFill>
        <p:spPr>
          <a:xfrm>
            <a:off x="482600" y="643467"/>
            <a:ext cx="8178799" cy="5571066"/>
          </a:xfrm>
          <a:prstGeom prst="rect">
            <a:avLst/>
          </a:prstGeom>
        </p:spPr>
      </p:pic>
    </p:spTree>
    <p:extLst>
      <p:ext uri="{BB962C8B-B14F-4D97-AF65-F5344CB8AC3E}">
        <p14:creationId xmlns:p14="http://schemas.microsoft.com/office/powerpoint/2010/main" val="62896613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E592EBEC-6152-AC4E-ACF0-CDA1B9069D8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14499" r="2920" b="-1"/>
          <a:stretch/>
        </p:blipFill>
        <p:spPr>
          <a:xfrm>
            <a:off x="482600" y="643467"/>
            <a:ext cx="8178799" cy="5571066"/>
          </a:xfrm>
          <a:prstGeom prst="rect">
            <a:avLst/>
          </a:prstGeom>
        </p:spPr>
      </p:pic>
    </p:spTree>
    <p:extLst>
      <p:ext uri="{BB962C8B-B14F-4D97-AF65-F5344CB8AC3E}">
        <p14:creationId xmlns:p14="http://schemas.microsoft.com/office/powerpoint/2010/main" val="132481417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2426</Words>
  <Application>Microsoft Macintosh PowerPoint</Application>
  <PresentationFormat>On-screen Show (4:3)</PresentationFormat>
  <Paragraphs>240</Paragraphs>
  <Slides>43</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Looking Back to Stay Ahead:   Recasting ACT as Behavior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Back to Stay Ahead:   Recasting ACT as Behavior Analysis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Looking Back to Stay Ahead:   Recasting ACT as Behavior Analysis  </dc:title>
  <dc:creator>Emily K Sandoz</dc:creator>
  <cp:lastModifiedBy>Emily K Sandoz</cp:lastModifiedBy>
  <cp:revision>2</cp:revision>
  <dcterms:created xsi:type="dcterms:W3CDTF">2020-07-17T20:24:10Z</dcterms:created>
  <dcterms:modified xsi:type="dcterms:W3CDTF">2020-07-17T20:36:14Z</dcterms:modified>
</cp:coreProperties>
</file>